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</p:sldMasterIdLst>
  <p:notesMasterIdLst>
    <p:notesMasterId r:id="rId18"/>
  </p:notesMasterIdLst>
  <p:sldIdLst>
    <p:sldId id="256" r:id="rId6"/>
    <p:sldId id="257" r:id="rId7"/>
    <p:sldId id="265" r:id="rId8"/>
    <p:sldId id="266" r:id="rId9"/>
    <p:sldId id="267" r:id="rId10"/>
    <p:sldId id="268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1C1E7-2125-4C21-B92B-1DC6560BE795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8CF42-939E-4E49-91A0-73D7465A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Range is a good thing to look at to make sure your data are as you expect them to be.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7C60F2-619D-4A3F-9249-E3C5027FF11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A34E69-F7BE-4422-81BA-7DCF4FF51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Standard: S-ID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Objectives: Find the measures of variation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Measures of Variation</a:t>
            </a: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Suppose a student receives the following quiz grades: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{82, 68, 74, 86, 90, 88, 62, 75, 80, 55</a:t>
            </a:r>
            <a:r>
              <a:rPr lang="en-US" b="1" dirty="0" smtClean="0">
                <a:solidFill>
                  <a:schemeClr val="accent2"/>
                </a:solidFill>
              </a:rPr>
              <a:t>}. Find the population variance and standard deviation.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3810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Measures of Variation</a:t>
            </a: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If we display the data on a dot plot, we can visualize the use of the standard deviation as a measure of variation in the data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09600" y="5638800"/>
            <a:ext cx="8001000" cy="228600"/>
            <a:chOff x="384" y="3552"/>
            <a:chExt cx="5040" cy="144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384" y="3648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91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1440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196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V="1">
              <a:off x="2496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V="1">
              <a:off x="3024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4080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460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V="1">
              <a:off x="5136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384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81000" y="5943600"/>
            <a:ext cx="838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 55               60                65               70               75               80              85                90              95               100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9530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7432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6576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6388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3246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0960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6002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57200" y="548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143000" y="6400800"/>
            <a:ext cx="2819400" cy="39528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Mean = 76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810000" y="4724400"/>
            <a:ext cx="914400" cy="1143000"/>
            <a:chOff x="2400" y="2976"/>
            <a:chExt cx="576" cy="720"/>
          </a:xfrm>
        </p:grpSpPr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V="1">
              <a:off x="2592" y="3216"/>
              <a:ext cx="0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2400" y="2976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  <a:cs typeface="Times New Roman" pitchFamily="18" charset="0"/>
                </a:rPr>
                <a:t>μ = 76</a:t>
              </a:r>
            </a:p>
          </p:txBody>
        </p:sp>
      </p:grpSp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2286000" y="49530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V="1">
            <a:off x="5943600" y="49530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114800" y="4876800"/>
            <a:ext cx="1828800" cy="381000"/>
            <a:chOff x="2592" y="3072"/>
            <a:chExt cx="1152" cy="240"/>
          </a:xfrm>
        </p:grpSpPr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259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3072" y="307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accent2"/>
                  </a:solidFill>
                  <a:cs typeface="Times New Roman" pitchFamily="18" charset="0"/>
                </a:rPr>
                <a:t>σ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362200" y="4876800"/>
            <a:ext cx="1752600" cy="381000"/>
            <a:chOff x="1488" y="3072"/>
            <a:chExt cx="1104" cy="240"/>
          </a:xfrm>
        </p:grpSpPr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 flipH="1">
              <a:off x="1488" y="331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1776" y="307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accent2"/>
                  </a:solidFill>
                  <a:cs typeface="Times New Roman" pitchFamily="18" charset="0"/>
                </a:rPr>
                <a:t>σ</a:t>
              </a:r>
            </a:p>
          </p:txBody>
        </p:sp>
      </p:grp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600200" y="44958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{82, 68, 74, 86, 90, 88, 62, 75, 80, 55}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64" grpId="0" autoUpdateAnimBg="0"/>
      <p:bldP spid="6165" grpId="0" autoUpdateAnimBg="0"/>
      <p:bldP spid="6166" grpId="0" autoUpdateAnimBg="0"/>
      <p:bldP spid="6167" grpId="0" autoUpdateAnimBg="0"/>
      <p:bldP spid="6168" grpId="0" autoUpdateAnimBg="0"/>
      <p:bldP spid="6169" grpId="0" autoUpdateAnimBg="0"/>
      <p:bldP spid="6170" grpId="0" autoUpdateAnimBg="0"/>
      <p:bldP spid="6171" grpId="0" autoUpdateAnimBg="0"/>
      <p:bldP spid="6172" grpId="0" autoUpdateAnimBg="0"/>
      <p:bldP spid="6173" grpId="0" autoUpdateAnimBg="0"/>
      <p:bldP spid="6174" grpId="0" autoUpdateAnimBg="0"/>
      <p:bldP spid="6175" grpId="0" animBg="1" autoUpdateAnimBg="0"/>
      <p:bldP spid="6180" grpId="0" animBg="1"/>
      <p:bldP spid="6181" grpId="0" animBg="1"/>
      <p:bldP spid="61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/>
              <a:t>Choosing Appropriate </a:t>
            </a:r>
            <a:br>
              <a:rPr lang="en-US"/>
            </a:br>
            <a:r>
              <a:rPr lang="en-US"/>
              <a:t>Measure of Variability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data are symmetric, with no serious outliers, use range </a:t>
            </a:r>
            <a:r>
              <a:rPr lang="en-US" dirty="0" smtClean="0"/>
              <a:t>or standard </a:t>
            </a:r>
            <a:r>
              <a:rPr lang="en-US" dirty="0"/>
              <a:t>deviation.</a:t>
            </a:r>
          </a:p>
          <a:p>
            <a:r>
              <a:rPr lang="en-US" dirty="0"/>
              <a:t>If data are skewed, and/or have serious outliers, use IQR.</a:t>
            </a:r>
          </a:p>
          <a:p>
            <a:r>
              <a:rPr lang="en-US" dirty="0"/>
              <a:t>If comparing variation across two data sets, use coefficient of variation.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1. Range</a:t>
            </a:r>
          </a:p>
          <a:p>
            <a:r>
              <a:rPr lang="en-US" dirty="0" smtClean="0"/>
              <a:t>2. Variance</a:t>
            </a:r>
          </a:p>
          <a:p>
            <a:r>
              <a:rPr lang="en-US" dirty="0" smtClean="0"/>
              <a:t>3. Standard deviation</a:t>
            </a:r>
          </a:p>
          <a:p>
            <a:r>
              <a:rPr lang="en-US" dirty="0" smtClean="0"/>
              <a:t>4. Inter quartile range</a:t>
            </a:r>
          </a:p>
          <a:p>
            <a:r>
              <a:rPr lang="en-US" dirty="0" smtClean="0"/>
              <a:t>5. Coefficient of variation</a:t>
            </a:r>
          </a:p>
          <a:p>
            <a:r>
              <a:rPr lang="en-US" dirty="0" smtClean="0"/>
              <a:t>6. Outliers </a:t>
            </a:r>
          </a:p>
          <a:p>
            <a:r>
              <a:rPr lang="en-US" dirty="0" smtClean="0"/>
              <a:t>7. Symmetric data      8. Skewed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Describing data with numbers: </a:t>
            </a:r>
            <a:r>
              <a:rPr lang="en-US" b="1" dirty="0">
                <a:solidFill>
                  <a:schemeClr val="accent2"/>
                </a:solidFill>
              </a:rPr>
              <a:t>measures of </a:t>
            </a:r>
            <a:r>
              <a:rPr lang="en-US" b="1" dirty="0" smtClean="0">
                <a:solidFill>
                  <a:schemeClr val="accent2"/>
                </a:solidFill>
              </a:rPr>
              <a:t>variation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describe?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“location” or “center” of the data?</a:t>
            </a:r>
          </a:p>
          <a:p>
            <a:r>
              <a:rPr lang="en-US" b="1" dirty="0">
                <a:solidFill>
                  <a:schemeClr val="accent2"/>
                </a:solidFill>
              </a:rPr>
              <a:t>How do the data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vary from its center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Variability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  <a:p>
            <a:r>
              <a:rPr lang="en-US" dirty="0" smtClean="0"/>
              <a:t>Variance </a:t>
            </a:r>
            <a:r>
              <a:rPr lang="en-US" dirty="0"/>
              <a:t>and standard deviation</a:t>
            </a:r>
          </a:p>
          <a:p>
            <a:r>
              <a:rPr lang="en-US" dirty="0"/>
              <a:t>Coefficient of </a:t>
            </a:r>
            <a:r>
              <a:rPr lang="en-US" dirty="0" smtClean="0"/>
              <a:t>variation</a:t>
            </a:r>
          </a:p>
          <a:p>
            <a:r>
              <a:rPr lang="en-US" dirty="0" smtClean="0"/>
              <a:t>Inter quartile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6800" y="4800600"/>
            <a:ext cx="6854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All of these measures are appropriate for measurement data only.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difference between largest and smallest data point.</a:t>
            </a:r>
          </a:p>
          <a:p>
            <a:r>
              <a:rPr lang="en-US"/>
              <a:t>Highly affected by outliers.</a:t>
            </a:r>
          </a:p>
          <a:p>
            <a:r>
              <a:rPr lang="en-US"/>
              <a:t>Best for symmetric data with no outliers.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9525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000" b="1" dirty="0"/>
              <a:t>The Importance of </a:t>
            </a:r>
            <a:br>
              <a:rPr lang="en-US" sz="4000" b="1" dirty="0"/>
            </a:br>
            <a:r>
              <a:rPr lang="en-US" sz="4000" b="1" dirty="0"/>
              <a:t>Measuring Variability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6750" y="1390650"/>
            <a:ext cx="7772400" cy="3319463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chemeClr val="hlink"/>
                </a:solidFill>
              </a:rPr>
              <a:t>Central tendency</a:t>
            </a:r>
            <a:r>
              <a:rPr lang="en-US" b="1" dirty="0"/>
              <a:t> - </a:t>
            </a:r>
            <a:r>
              <a:rPr lang="en-US" dirty="0"/>
              <a:t>Numbers that describe what is </a:t>
            </a:r>
            <a:r>
              <a:rPr lang="en-US" b="1" dirty="0"/>
              <a:t>typical</a:t>
            </a:r>
            <a:r>
              <a:rPr lang="en-US" dirty="0"/>
              <a:t> or </a:t>
            </a:r>
            <a:r>
              <a:rPr lang="en-US" b="1" dirty="0"/>
              <a:t>average</a:t>
            </a:r>
            <a:r>
              <a:rPr lang="en-US" dirty="0"/>
              <a:t> (central) in a distribution</a:t>
            </a:r>
          </a:p>
          <a:p>
            <a:r>
              <a:rPr lang="en-US" b="1" dirty="0">
                <a:solidFill>
                  <a:schemeClr val="hlink"/>
                </a:solidFill>
              </a:rPr>
              <a:t>Measures of Variability</a:t>
            </a:r>
            <a:r>
              <a:rPr lang="en-US" b="1" dirty="0"/>
              <a:t> - </a:t>
            </a:r>
            <a:r>
              <a:rPr lang="en-US" dirty="0"/>
              <a:t>Numbers that describe </a:t>
            </a:r>
            <a:r>
              <a:rPr lang="en-US" b="1" dirty="0"/>
              <a:t>diversity</a:t>
            </a:r>
            <a:r>
              <a:rPr lang="en-US" dirty="0"/>
              <a:t> or </a:t>
            </a:r>
            <a:r>
              <a:rPr lang="en-US" b="1" dirty="0"/>
              <a:t>variability</a:t>
            </a:r>
            <a:r>
              <a:rPr lang="en-US" dirty="0"/>
              <a:t> in the distribution.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84138"/>
            <a:ext cx="7772400" cy="1143000"/>
          </a:xfrm>
        </p:spPr>
        <p:txBody>
          <a:bodyPr/>
          <a:lstStyle/>
          <a:p>
            <a:r>
              <a:rPr lang="en-US" sz="4000" b="1"/>
              <a:t>The Range</a:t>
            </a:r>
            <a:endParaRPr lang="en-US" sz="40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401763"/>
            <a:ext cx="7569200" cy="4811712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400" b="1">
                <a:solidFill>
                  <a:schemeClr val="hlink"/>
                </a:solidFill>
              </a:rPr>
              <a:t>Range = highest score - lowest score</a:t>
            </a:r>
          </a:p>
          <a:p>
            <a:pPr lvl="1">
              <a:buFontTx/>
              <a:buNone/>
            </a:pPr>
            <a:endParaRPr lang="en-US" sz="3400"/>
          </a:p>
          <a:p>
            <a:r>
              <a:rPr lang="en-US" sz="2800"/>
              <a:t>Range – A measure of variation in </a:t>
            </a:r>
            <a:r>
              <a:rPr lang="en-US" sz="2800" b="1"/>
              <a:t>interval-ratio</a:t>
            </a:r>
            <a:r>
              <a:rPr lang="en-US" sz="2800"/>
              <a:t> variables.  It is the difference between the highest (maximum) and the lowest (minimum) scores in the distribution.</a:t>
            </a:r>
          </a:p>
          <a:p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Measures of Variation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  </a:t>
            </a:r>
            <a:r>
              <a:rPr lang="en-US" b="1" u="sng">
                <a:solidFill>
                  <a:schemeClr val="accent2"/>
                </a:solidFill>
              </a:rPr>
              <a:t>Standard Deviation of a Population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6934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We will label the population variance to be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σ</a:t>
            </a:r>
            <a:r>
              <a:rPr lang="en-US" b="1" baseline="40000">
                <a:solidFill>
                  <a:schemeClr val="accent2"/>
                </a:solidFill>
                <a:cs typeface="Times New Roman" pitchFamily="18" charset="0"/>
              </a:rPr>
              <a:t>2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And define σ</a:t>
            </a:r>
            <a:r>
              <a:rPr lang="en-US" b="1" baseline="40000">
                <a:solidFill>
                  <a:schemeClr val="accent2"/>
                </a:solidFill>
                <a:cs typeface="Times New Roman" pitchFamily="18" charset="0"/>
              </a:rPr>
              <a:t>2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= </a:t>
            </a:r>
            <a:r>
              <a:rPr lang="en-US" sz="3200" b="1">
                <a:solidFill>
                  <a:schemeClr val="accent2"/>
                </a:solidFill>
                <a:cs typeface="Times New Roman" pitchFamily="18" charset="0"/>
              </a:rPr>
              <a:t>Σ</a:t>
            </a:r>
            <a:r>
              <a:rPr lang="en-US" sz="3200" b="1" baseline="-4000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(x</a:t>
            </a:r>
            <a:r>
              <a:rPr lang="en-US" b="1" baseline="-3200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– μ)</a:t>
            </a:r>
            <a:r>
              <a:rPr lang="en-US" b="1" baseline="4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/N</a:t>
            </a:r>
            <a:endParaRPr lang="en-US" sz="3200" b="1" baseline="4000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3200400"/>
            <a:ext cx="76200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Where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	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μ is the population mean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	N is the size of the population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	 </a:t>
            </a:r>
            <a:r>
              <a:rPr lang="en-US" sz="3200" b="1">
                <a:solidFill>
                  <a:schemeClr val="accent2"/>
                </a:solidFill>
                <a:cs typeface="Times New Roman" pitchFamily="18" charset="0"/>
              </a:rPr>
              <a:t>Σ</a:t>
            </a:r>
            <a:r>
              <a:rPr lang="en-US" sz="3200" b="1" baseline="-4000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(x</a:t>
            </a:r>
            <a:r>
              <a:rPr lang="en-US" b="1" baseline="-3200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– μ)</a:t>
            </a:r>
            <a:r>
              <a:rPr lang="en-US" b="1" baseline="40000">
                <a:solidFill>
                  <a:schemeClr val="accent2"/>
                </a:solidFill>
                <a:cs typeface="Times New Roman" pitchFamily="18" charset="0"/>
              </a:rPr>
              <a:t>2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is the sum of the squares of the 		difference between each item in the population 	and the mean.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412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Theme</vt:lpstr>
      <vt:lpstr>Metro</vt:lpstr>
      <vt:lpstr>Equity</vt:lpstr>
      <vt:lpstr>Opulent</vt:lpstr>
      <vt:lpstr>Trek</vt:lpstr>
      <vt:lpstr>Statistics Standard: S-ID</vt:lpstr>
      <vt:lpstr>Key terms</vt:lpstr>
      <vt:lpstr>Descriptive statistics</vt:lpstr>
      <vt:lpstr>What to describe?</vt:lpstr>
      <vt:lpstr>Measures of Variability</vt:lpstr>
      <vt:lpstr>Range</vt:lpstr>
      <vt:lpstr>The Importance of  Measuring Variability</vt:lpstr>
      <vt:lpstr>The Range</vt:lpstr>
      <vt:lpstr>Slide 9</vt:lpstr>
      <vt:lpstr>Slide 10</vt:lpstr>
      <vt:lpstr>Slide 11</vt:lpstr>
      <vt:lpstr>Choosing Appropriate  Measure of Variability</vt:lpstr>
    </vt:vector>
  </TitlesOfParts>
  <Company>Marlboro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Standard: S-ID</dc:title>
  <dc:creator>svalluru</dc:creator>
  <cp:lastModifiedBy>svalluru</cp:lastModifiedBy>
  <cp:revision>4</cp:revision>
  <dcterms:created xsi:type="dcterms:W3CDTF">2014-10-09T12:47:59Z</dcterms:created>
  <dcterms:modified xsi:type="dcterms:W3CDTF">2014-10-09T15:53:00Z</dcterms:modified>
</cp:coreProperties>
</file>