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066CD54-D286-4E94-80B3-79BA766DB339}" type="datetimeFigureOut">
              <a:rPr lang="en-US" smtClean="0"/>
              <a:pPr/>
              <a:t>8/23/2010</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A6491F9-6366-419E-B052-96533E1B778D}"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66CD54-D286-4E94-80B3-79BA766DB339}" type="datetimeFigureOut">
              <a:rPr lang="en-US" smtClean="0"/>
              <a:pPr/>
              <a:t>8/23/2010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6491F9-6366-419E-B052-96533E1B778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66CD54-D286-4E94-80B3-79BA766DB339}" type="datetimeFigureOut">
              <a:rPr lang="en-US" smtClean="0"/>
              <a:pPr/>
              <a:t>8/23/2010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6491F9-6366-419E-B052-96533E1B778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066CD54-D286-4E94-80B3-79BA766DB339}" type="datetimeFigureOut">
              <a:rPr lang="en-US" smtClean="0"/>
              <a:pPr/>
              <a:t>8/23/2010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6491F9-6366-419E-B052-96533E1B778D}"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066CD54-D286-4E94-80B3-79BA766DB339}" type="datetimeFigureOut">
              <a:rPr lang="en-US" smtClean="0"/>
              <a:pPr/>
              <a:t>8/23/2010</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CA6491F9-6366-419E-B052-96533E1B778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066CD54-D286-4E94-80B3-79BA766DB339}" type="datetimeFigureOut">
              <a:rPr lang="en-US" smtClean="0"/>
              <a:pPr/>
              <a:t>8/23/2010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6491F9-6366-419E-B052-96533E1B778D}"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066CD54-D286-4E94-80B3-79BA766DB339}" type="datetimeFigureOut">
              <a:rPr lang="en-US" smtClean="0"/>
              <a:pPr/>
              <a:t>8/23/2010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A6491F9-6366-419E-B052-96533E1B778D}"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066CD54-D286-4E94-80B3-79BA766DB339}" type="datetimeFigureOut">
              <a:rPr lang="en-US" smtClean="0"/>
              <a:pPr/>
              <a:t>8/23/2010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A6491F9-6366-419E-B052-96533E1B778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66CD54-D286-4E94-80B3-79BA766DB339}" type="datetimeFigureOut">
              <a:rPr lang="en-US" smtClean="0"/>
              <a:pPr/>
              <a:t>8/23/2010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A6491F9-6366-419E-B052-96533E1B778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066CD54-D286-4E94-80B3-79BA766DB339}" type="datetimeFigureOut">
              <a:rPr lang="en-US" smtClean="0"/>
              <a:pPr/>
              <a:t>8/23/2010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6491F9-6366-419E-B052-96533E1B778D}"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066CD54-D286-4E94-80B3-79BA766DB339}" type="datetimeFigureOut">
              <a:rPr lang="en-US" smtClean="0"/>
              <a:pPr/>
              <a:t>8/23/2010</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CA6491F9-6366-419E-B052-96533E1B778D}"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066CD54-D286-4E94-80B3-79BA766DB339}" type="datetimeFigureOut">
              <a:rPr lang="en-US" smtClean="0"/>
              <a:pPr/>
              <a:t>8/23/2010</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A6491F9-6366-419E-B052-96533E1B778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lstStyle/>
          <a:p>
            <a:r>
              <a:rPr lang="en-US" dirty="0" smtClean="0"/>
              <a:t>Sampling</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Sampling with Replacement</a:t>
            </a:r>
            <a:endParaRPr lang="en-US" dirty="0"/>
          </a:p>
        </p:txBody>
      </p:sp>
      <p:sp>
        <p:nvSpPr>
          <p:cNvPr id="3" name="Content Placeholder 2"/>
          <p:cNvSpPr>
            <a:spLocks noGrp="1"/>
          </p:cNvSpPr>
          <p:nvPr>
            <p:ph sz="quarter" idx="1"/>
          </p:nvPr>
        </p:nvSpPr>
        <p:spPr/>
        <p:txBody>
          <a:bodyPr>
            <a:normAutofit/>
          </a:bodyPr>
          <a:lstStyle/>
          <a:p>
            <a:r>
              <a:rPr lang="en-US" sz="3200" dirty="0" smtClean="0"/>
              <a:t>Sampling with replacement means that although a number is selected for the sample, it is not removed from the population. Therefore the same number may be selected for the sample more than once.</a:t>
            </a:r>
            <a:endParaRPr lang="en-US"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 Stratified Sampling</a:t>
            </a:r>
            <a:endParaRPr lang="en-US" dirty="0"/>
          </a:p>
        </p:txBody>
      </p:sp>
      <p:sp>
        <p:nvSpPr>
          <p:cNvPr id="3" name="Content Placeholder 2"/>
          <p:cNvSpPr>
            <a:spLocks noGrp="1"/>
          </p:cNvSpPr>
          <p:nvPr>
            <p:ph sz="quarter" idx="1"/>
          </p:nvPr>
        </p:nvSpPr>
        <p:spPr/>
        <p:txBody>
          <a:bodyPr>
            <a:normAutofit/>
          </a:bodyPr>
          <a:lstStyle/>
          <a:p>
            <a:r>
              <a:rPr lang="en-US" sz="3200" dirty="0" smtClean="0"/>
              <a:t>Groups or classes inside a population that share a common characteristics are called strata (plural for stratum).</a:t>
            </a:r>
          </a:p>
          <a:p>
            <a:r>
              <a:rPr lang="en-US" sz="3200" dirty="0" smtClean="0"/>
              <a:t>For example, in the population of all undergraduate college students, some strata might be freshmen, sophomores, juniors, or seniors. Other strata might be men or women or in-state or out-of-state students, and so on.</a:t>
            </a:r>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 Systematic Sampling</a:t>
            </a:r>
            <a:endParaRPr lang="en-US" dirty="0"/>
          </a:p>
        </p:txBody>
      </p:sp>
      <p:sp>
        <p:nvSpPr>
          <p:cNvPr id="3" name="Content Placeholder 2"/>
          <p:cNvSpPr>
            <a:spLocks noGrp="1"/>
          </p:cNvSpPr>
          <p:nvPr>
            <p:ph sz="quarter" idx="1"/>
          </p:nvPr>
        </p:nvSpPr>
        <p:spPr/>
        <p:txBody>
          <a:bodyPr>
            <a:normAutofit/>
          </a:bodyPr>
          <a:lstStyle/>
          <a:p>
            <a:r>
              <a:rPr lang="en-US" sz="3200" dirty="0" smtClean="0"/>
              <a:t>In this method, it is assumed that the elements of the population are arranged in some natural sequential order. Then we select a starting point and select every </a:t>
            </a:r>
            <a:r>
              <a:rPr lang="en-US" sz="3200" dirty="0" err="1" smtClean="0"/>
              <a:t>k</a:t>
            </a:r>
            <a:r>
              <a:rPr lang="en-US" sz="3200" baseline="30000" dirty="0" err="1" smtClean="0"/>
              <a:t>th</a:t>
            </a:r>
            <a:r>
              <a:rPr lang="en-US" sz="3200" baseline="30000" dirty="0" smtClean="0"/>
              <a:t> </a:t>
            </a:r>
            <a:r>
              <a:rPr lang="en-US" sz="3200" dirty="0" smtClean="0"/>
              <a:t>element for our sample.</a:t>
            </a:r>
          </a:p>
          <a:p>
            <a:r>
              <a:rPr lang="en-US" sz="3200" dirty="0" smtClean="0"/>
              <a:t>For example, people lining up to buy rock concert tickets are “in order”. To generate a systematic sample of these people we could include every 5</a:t>
            </a:r>
            <a:r>
              <a:rPr lang="en-US" sz="3200" baseline="30000" dirty="0" smtClean="0"/>
              <a:t>th</a:t>
            </a:r>
            <a:r>
              <a:rPr lang="en-US" sz="3200" dirty="0" smtClean="0"/>
              <a:t> person in the line.</a:t>
            </a:r>
            <a:endParaRPr lang="en-US"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 Cluster Sampling</a:t>
            </a:r>
            <a:endParaRPr lang="en-US" dirty="0"/>
          </a:p>
        </p:txBody>
      </p:sp>
      <p:sp>
        <p:nvSpPr>
          <p:cNvPr id="3" name="Content Placeholder 2"/>
          <p:cNvSpPr>
            <a:spLocks noGrp="1"/>
          </p:cNvSpPr>
          <p:nvPr>
            <p:ph sz="quarter" idx="1"/>
          </p:nvPr>
        </p:nvSpPr>
        <p:spPr/>
        <p:txBody>
          <a:bodyPr/>
          <a:lstStyle/>
          <a:p>
            <a:r>
              <a:rPr lang="en-US" dirty="0" smtClean="0"/>
              <a:t>Cluster sampling is a method used extensively by government agencies and certain private research organizations. </a:t>
            </a:r>
          </a:p>
          <a:p>
            <a:r>
              <a:rPr lang="en-US" dirty="0" smtClean="0"/>
              <a:t>In cluster sampling we begin by dividing the demographic area into sections. Then we randomly select sections or clusters. Every member of the cluster is included in the sample.</a:t>
            </a:r>
          </a:p>
          <a:p>
            <a:r>
              <a:rPr lang="en-US" dirty="0" smtClean="0"/>
              <a:t>For example, in conducting a survey of school children in a large city, we could first randomly select 5 schools and then include all the children from each selected school.</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 Convenience Sampling</a:t>
            </a:r>
            <a:endParaRPr lang="en-US" dirty="0"/>
          </a:p>
        </p:txBody>
      </p:sp>
      <p:sp>
        <p:nvSpPr>
          <p:cNvPr id="3" name="Content Placeholder 2"/>
          <p:cNvSpPr>
            <a:spLocks noGrp="1"/>
          </p:cNvSpPr>
          <p:nvPr>
            <p:ph sz="quarter" idx="1"/>
          </p:nvPr>
        </p:nvSpPr>
        <p:spPr/>
        <p:txBody>
          <a:bodyPr/>
          <a:lstStyle/>
          <a:p>
            <a:r>
              <a:rPr lang="en-US" dirty="0" smtClean="0"/>
              <a:t>Convenience sampling simply uses results or data that are conveniently and readily obtained. In some cases, this may be all that is available, and in many cases, it is better than </a:t>
            </a:r>
            <a:r>
              <a:rPr lang="en-US" smtClean="0"/>
              <a:t>no information at all.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Anticipatory Set: Short Quiz</a:t>
            </a:r>
            <a:endParaRPr lang="en-US" dirty="0"/>
          </a:p>
        </p:txBody>
      </p:sp>
      <p:sp>
        <p:nvSpPr>
          <p:cNvPr id="3" name="Content Placeholder 2"/>
          <p:cNvSpPr>
            <a:spLocks noGrp="1"/>
          </p:cNvSpPr>
          <p:nvPr>
            <p:ph sz="quarter" idx="1"/>
          </p:nvPr>
        </p:nvSpPr>
        <p:spPr>
          <a:xfrm>
            <a:off x="152400" y="1447800"/>
            <a:ext cx="8610600" cy="4572000"/>
          </a:xfrm>
        </p:spPr>
        <p:txBody>
          <a:bodyPr>
            <a:normAutofit/>
          </a:bodyPr>
          <a:lstStyle/>
          <a:p>
            <a:r>
              <a:rPr lang="en-US" sz="3200" dirty="0" smtClean="0"/>
              <a:t>Categorize the measurements associated with fishing according to level: nominal, ordinal, interval, or ratio.</a:t>
            </a:r>
          </a:p>
          <a:p>
            <a:pPr marL="514350" indent="-514350">
              <a:buFont typeface="+mj-lt"/>
              <a:buAutoNum type="arabicPeriod"/>
            </a:pPr>
            <a:r>
              <a:rPr lang="en-US" sz="3200" dirty="0" smtClean="0"/>
              <a:t>Species of fish caught: perch, bass, pike, trout.</a:t>
            </a:r>
          </a:p>
          <a:p>
            <a:pPr marL="514350" indent="-514350">
              <a:buFont typeface="+mj-lt"/>
              <a:buAutoNum type="arabicPeriod"/>
            </a:pPr>
            <a:r>
              <a:rPr lang="en-US" sz="3200" dirty="0" smtClean="0"/>
              <a:t>Cost of rod and reel.</a:t>
            </a:r>
          </a:p>
          <a:p>
            <a:pPr marL="514350" indent="-514350">
              <a:buFont typeface="+mj-lt"/>
              <a:buAutoNum type="arabicPeriod"/>
            </a:pPr>
            <a:r>
              <a:rPr lang="en-US" sz="3200" dirty="0" smtClean="0"/>
              <a:t>Time of return home.</a:t>
            </a:r>
          </a:p>
          <a:p>
            <a:pPr marL="514350" indent="-514350">
              <a:buFont typeface="+mj-lt"/>
              <a:buAutoNum type="arabicPeriod"/>
            </a:pPr>
            <a:r>
              <a:rPr lang="en-US" sz="3200" dirty="0" smtClean="0"/>
              <a:t>Guidebook rating of fishing area: poor, fair, good.</a:t>
            </a:r>
          </a:p>
          <a:p>
            <a:pPr marL="514350" indent="-514350">
              <a:buFont typeface="+mj-lt"/>
              <a:buAutoNum type="arabicPeriod"/>
            </a:pPr>
            <a:r>
              <a:rPr lang="en-US" sz="3200" dirty="0" smtClean="0"/>
              <a:t>Number of fish caught.</a:t>
            </a:r>
          </a:p>
          <a:p>
            <a:pPr marL="514350" indent="-514350">
              <a:buFont typeface="+mj-lt"/>
              <a:buAutoNum type="arabicPeriod"/>
            </a:pPr>
            <a:r>
              <a:rPr lang="en-US" sz="3200" dirty="0" smtClean="0"/>
              <a:t>Temperature of water.</a:t>
            </a: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a:t>
            </a:r>
            <a:endParaRPr lang="en-US" dirty="0"/>
          </a:p>
        </p:txBody>
      </p:sp>
      <p:sp>
        <p:nvSpPr>
          <p:cNvPr id="3" name="Content Placeholder 2"/>
          <p:cNvSpPr>
            <a:spLocks noGrp="1"/>
          </p:cNvSpPr>
          <p:nvPr>
            <p:ph sz="quarter" idx="1"/>
          </p:nvPr>
        </p:nvSpPr>
        <p:spPr/>
        <p:txBody>
          <a:bodyPr/>
          <a:lstStyle/>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normAutofit/>
          </a:bodyPr>
          <a:lstStyle/>
          <a:p>
            <a:r>
              <a:rPr lang="en-US" sz="3200" dirty="0" smtClean="0"/>
              <a:t>Objectives: The students will be able to</a:t>
            </a:r>
            <a:endParaRPr lang="en-US" sz="3200" dirty="0"/>
          </a:p>
        </p:txBody>
      </p:sp>
      <p:sp>
        <p:nvSpPr>
          <p:cNvPr id="3" name="Content Placeholder 2"/>
          <p:cNvSpPr>
            <a:spLocks noGrp="1"/>
          </p:cNvSpPr>
          <p:nvPr>
            <p:ph sz="quarter" idx="1"/>
          </p:nvPr>
        </p:nvSpPr>
        <p:spPr>
          <a:xfrm>
            <a:off x="228600" y="1219200"/>
            <a:ext cx="8686800" cy="5334000"/>
          </a:xfrm>
        </p:spPr>
        <p:txBody>
          <a:bodyPr>
            <a:normAutofit/>
          </a:bodyPr>
          <a:lstStyle/>
          <a:p>
            <a:pPr marL="514350" indent="-514350">
              <a:buFont typeface="+mj-lt"/>
              <a:buAutoNum type="alphaLcParenR"/>
            </a:pPr>
            <a:r>
              <a:rPr lang="en-US" sz="3200" dirty="0" smtClean="0"/>
              <a:t>Explain the importance of random samples.</a:t>
            </a:r>
          </a:p>
          <a:p>
            <a:pPr marL="514350" indent="-514350">
              <a:buFont typeface="+mj-lt"/>
              <a:buAutoNum type="alphaLcParenR"/>
            </a:pPr>
            <a:r>
              <a:rPr lang="en-US" sz="3200" dirty="0" smtClean="0"/>
              <a:t>Construct a simple random sample using random numbers.</a:t>
            </a:r>
          </a:p>
          <a:p>
            <a:pPr marL="514350" indent="-514350">
              <a:buFont typeface="+mj-lt"/>
              <a:buAutoNum type="alphaLcParenR"/>
            </a:pPr>
            <a:r>
              <a:rPr lang="en-US" sz="3200" dirty="0" smtClean="0"/>
              <a:t>Simulate random numbers.</a:t>
            </a:r>
          </a:p>
          <a:p>
            <a:pPr marL="514350" indent="-514350">
              <a:buFont typeface="+mj-lt"/>
              <a:buAutoNum type="alphaLcParenR"/>
            </a:pPr>
            <a:r>
              <a:rPr lang="en-US" sz="3200" dirty="0" smtClean="0"/>
              <a:t>Describe stratified sampling, cluster sampling, systematic sampling, and convenience sampling.</a:t>
            </a:r>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lstStyle/>
          <a:p>
            <a:r>
              <a:rPr lang="en-US" dirty="0" smtClean="0"/>
              <a:t>What to learn</a:t>
            </a:r>
            <a:endParaRPr lang="en-US" dirty="0"/>
          </a:p>
        </p:txBody>
      </p:sp>
      <p:sp>
        <p:nvSpPr>
          <p:cNvPr id="3" name="Content Placeholder 2"/>
          <p:cNvSpPr>
            <a:spLocks noGrp="1"/>
          </p:cNvSpPr>
          <p:nvPr>
            <p:ph sz="quarter" idx="1"/>
          </p:nvPr>
        </p:nvSpPr>
        <p:spPr>
          <a:xfrm>
            <a:off x="304800" y="1219200"/>
            <a:ext cx="8458200" cy="5257800"/>
          </a:xfrm>
        </p:spPr>
        <p:txBody>
          <a:bodyPr>
            <a:normAutofit/>
          </a:bodyPr>
          <a:lstStyle/>
          <a:p>
            <a:pPr marL="514350" indent="-514350">
              <a:buFont typeface="+mj-lt"/>
              <a:buAutoNum type="alphaLcParenR"/>
            </a:pPr>
            <a:r>
              <a:rPr lang="en-US" sz="3200" dirty="0" smtClean="0"/>
              <a:t>Simple random sample</a:t>
            </a:r>
          </a:p>
          <a:p>
            <a:pPr marL="514350" indent="-514350">
              <a:buFont typeface="+mj-lt"/>
              <a:buAutoNum type="alphaLcParenR"/>
            </a:pPr>
            <a:r>
              <a:rPr lang="en-US" sz="3200" dirty="0" smtClean="0"/>
              <a:t>Random number</a:t>
            </a:r>
          </a:p>
          <a:p>
            <a:pPr marL="514350" indent="-514350">
              <a:buFont typeface="+mj-lt"/>
              <a:buAutoNum type="alphaLcParenR"/>
            </a:pPr>
            <a:r>
              <a:rPr lang="en-US" sz="3200" dirty="0" smtClean="0"/>
              <a:t>Simulation</a:t>
            </a:r>
          </a:p>
          <a:p>
            <a:pPr marL="514350" indent="-514350">
              <a:buFont typeface="+mj-lt"/>
              <a:buAutoNum type="alphaLcParenR"/>
            </a:pPr>
            <a:r>
              <a:rPr lang="en-US" sz="3200" dirty="0" smtClean="0"/>
              <a:t>Sampling with replacement</a:t>
            </a:r>
          </a:p>
          <a:p>
            <a:pPr marL="514350" indent="-514350">
              <a:buFont typeface="+mj-lt"/>
              <a:buAutoNum type="alphaLcParenR"/>
            </a:pPr>
            <a:r>
              <a:rPr lang="en-US" sz="3200" dirty="0" smtClean="0"/>
              <a:t>Stratified sampling</a:t>
            </a:r>
          </a:p>
          <a:p>
            <a:pPr marL="514350" indent="-514350">
              <a:buFont typeface="+mj-lt"/>
              <a:buAutoNum type="alphaLcParenR"/>
            </a:pPr>
            <a:r>
              <a:rPr lang="en-US" sz="3200" dirty="0" smtClean="0"/>
              <a:t>Systematic sampling</a:t>
            </a:r>
          </a:p>
          <a:p>
            <a:pPr marL="514350" indent="-514350">
              <a:buFont typeface="+mj-lt"/>
              <a:buAutoNum type="alphaLcParenR"/>
            </a:pPr>
            <a:r>
              <a:rPr lang="en-US" sz="3200" dirty="0" smtClean="0"/>
              <a:t>Cluster sampling</a:t>
            </a:r>
          </a:p>
          <a:p>
            <a:pPr marL="514350" indent="-514350">
              <a:buFont typeface="+mj-lt"/>
              <a:buAutoNum type="alphaLcParenR"/>
            </a:pPr>
            <a:r>
              <a:rPr lang="en-US" sz="3200" dirty="0" smtClean="0"/>
              <a:t>Convenience sampling</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a:bodyPr>
          <a:lstStyle/>
          <a:p>
            <a:r>
              <a:rPr lang="en-US" sz="3200" dirty="0" smtClean="0"/>
              <a:t>A. Simple random sample</a:t>
            </a:r>
            <a:endParaRPr lang="en-US" sz="3200" dirty="0"/>
          </a:p>
        </p:txBody>
      </p:sp>
      <p:sp>
        <p:nvSpPr>
          <p:cNvPr id="3" name="Content Placeholder 2"/>
          <p:cNvSpPr>
            <a:spLocks noGrp="1"/>
          </p:cNvSpPr>
          <p:nvPr>
            <p:ph sz="quarter" idx="1"/>
          </p:nvPr>
        </p:nvSpPr>
        <p:spPr>
          <a:xfrm>
            <a:off x="152400" y="990600"/>
            <a:ext cx="8534400" cy="3657600"/>
          </a:xfrm>
        </p:spPr>
        <p:txBody>
          <a:bodyPr>
            <a:normAutofit/>
          </a:bodyPr>
          <a:lstStyle/>
          <a:p>
            <a:r>
              <a:rPr lang="en-US" sz="3200" dirty="0" smtClean="0"/>
              <a:t>A simple random sample of </a:t>
            </a:r>
            <a:r>
              <a:rPr lang="en-US" sz="3200" b="1" i="1" dirty="0" smtClean="0"/>
              <a:t>n</a:t>
            </a:r>
            <a:r>
              <a:rPr lang="en-US" sz="3200" dirty="0" smtClean="0"/>
              <a:t> measurements from a population is a subset of the population selected in a manner such that</a:t>
            </a:r>
          </a:p>
          <a:p>
            <a:pPr marL="834390" lvl="1" indent="-514350">
              <a:buFont typeface="+mj-lt"/>
              <a:buAutoNum type="alphaLcParenR"/>
            </a:pPr>
            <a:r>
              <a:rPr lang="en-US" sz="3000" dirty="0" smtClean="0"/>
              <a:t>every size </a:t>
            </a:r>
            <a:r>
              <a:rPr lang="en-US" sz="3000" b="1" i="1" dirty="0" smtClean="0"/>
              <a:t>n</a:t>
            </a:r>
            <a:r>
              <a:rPr lang="en-US" sz="3000" dirty="0" smtClean="0"/>
              <a:t> from the population has an equal chance of being selected and</a:t>
            </a:r>
          </a:p>
          <a:p>
            <a:pPr marL="834390" lvl="1" indent="-514350">
              <a:buFont typeface="+mj-lt"/>
              <a:buAutoNum type="alphaLcParenR"/>
            </a:pPr>
            <a:r>
              <a:rPr lang="en-US" sz="3000" dirty="0" smtClean="0"/>
              <a:t>every member of the population has an equal chance of being included in the sample.</a:t>
            </a:r>
          </a:p>
          <a:p>
            <a:pPr marL="834390" lvl="1" indent="-514350">
              <a:buNone/>
            </a:pPr>
            <a:endParaRPr lang="en-US" sz="3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a:bodyPr>
          <a:lstStyle/>
          <a:p>
            <a:r>
              <a:rPr lang="en-US" sz="3200" dirty="0" smtClean="0"/>
              <a:t>Guided Exercise</a:t>
            </a:r>
            <a:endParaRPr lang="en-US" sz="3200" dirty="0"/>
          </a:p>
        </p:txBody>
      </p:sp>
      <p:sp>
        <p:nvSpPr>
          <p:cNvPr id="3" name="Content Placeholder 2"/>
          <p:cNvSpPr>
            <a:spLocks noGrp="1"/>
          </p:cNvSpPr>
          <p:nvPr>
            <p:ph sz="quarter" idx="1"/>
          </p:nvPr>
        </p:nvSpPr>
        <p:spPr>
          <a:xfrm>
            <a:off x="304800" y="1066800"/>
            <a:ext cx="8382000" cy="4953000"/>
          </a:xfrm>
        </p:spPr>
        <p:txBody>
          <a:bodyPr>
            <a:noAutofit/>
          </a:bodyPr>
          <a:lstStyle/>
          <a:p>
            <a:r>
              <a:rPr lang="en-US" sz="3200" dirty="0" smtClean="0"/>
              <a:t>Is open space around metropolitan areas important? Players of the Colorado Lottery might think so because some of the proceeds of the game go to the fund open space and outdoor recreational space. To play the game, you pay one dollar and choose any 6 different numbers from the group of numbers 1 through 42. If your group of 6 numbers matches the winning group of 6 numbers selected by simple random sampling, then you are a winner of a grand prize of at least 1.5 million dollars.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04800"/>
            <a:ext cx="4419600" cy="1752600"/>
          </a:xfrm>
        </p:spPr>
        <p:txBody>
          <a:bodyPr>
            <a:normAutofit lnSpcReduction="10000"/>
          </a:bodyPr>
          <a:lstStyle/>
          <a:p>
            <a:pPr>
              <a:buNone/>
            </a:pPr>
            <a:r>
              <a:rPr lang="en-US" sz="2800" dirty="0" smtClean="0"/>
              <a:t>(a) Is the number 25 as likely to be selected in the winning group of six numbers as the number 5?</a:t>
            </a:r>
            <a:endParaRPr lang="en-US" sz="2800" dirty="0"/>
          </a:p>
        </p:txBody>
      </p:sp>
      <p:sp>
        <p:nvSpPr>
          <p:cNvPr id="4" name="Content Placeholder 2"/>
          <p:cNvSpPr txBox="1">
            <a:spLocks/>
          </p:cNvSpPr>
          <p:nvPr/>
        </p:nvSpPr>
        <p:spPr>
          <a:xfrm>
            <a:off x="228600" y="2819400"/>
            <a:ext cx="4419600" cy="1295400"/>
          </a:xfrm>
          <a:prstGeom prst="rect">
            <a:avLst/>
          </a:prstGeom>
        </p:spPr>
        <p:txBody>
          <a:bodyPr vert="horz">
            <a:normAutofit/>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(b) Could</a:t>
            </a:r>
            <a:r>
              <a:rPr kumimoji="0" lang="en-US" sz="2800" b="0" i="0" u="none" strike="noStrike" kern="1200" cap="none" spc="0" normalizeH="0" noProof="0" dirty="0" smtClean="0">
                <a:ln>
                  <a:noFill/>
                </a:ln>
                <a:solidFill>
                  <a:schemeClr val="tx1"/>
                </a:solidFill>
                <a:effectLst/>
                <a:uLnTx/>
                <a:uFillTx/>
                <a:latin typeface="+mn-lt"/>
                <a:ea typeface="+mn-ea"/>
                <a:cs typeface="+mn-cs"/>
              </a:rPr>
              <a:t> the winning numbers be even?</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228600" y="4495800"/>
            <a:ext cx="4419600" cy="1752600"/>
          </a:xfrm>
          <a:prstGeom prst="rect">
            <a:avLst/>
          </a:prstGeom>
        </p:spPr>
        <p:txBody>
          <a:bodyPr vert="horz">
            <a:normAutofit/>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(c) Your</a:t>
            </a:r>
            <a:r>
              <a:rPr kumimoji="0" lang="en-US" sz="2800" b="0" i="0" u="none" strike="noStrike" kern="1200" cap="none" spc="0" normalizeH="0" noProof="0" dirty="0" smtClean="0">
                <a:ln>
                  <a:noFill/>
                </a:ln>
                <a:solidFill>
                  <a:schemeClr val="tx1"/>
                </a:solidFill>
                <a:effectLst/>
                <a:uLnTx/>
                <a:uFillTx/>
                <a:latin typeface="+mn-lt"/>
                <a:ea typeface="+mn-ea"/>
                <a:cs typeface="+mn-cs"/>
              </a:rPr>
              <a:t> friend always plays these numbers</a:t>
            </a:r>
            <a:r>
              <a:rPr lang="en-US" sz="2800" dirty="0"/>
              <a:t> </a:t>
            </a:r>
            <a:r>
              <a:rPr lang="en-US" sz="2800" dirty="0" smtClean="0"/>
              <a:t>1, 2, 3, 4, 5, 6.</a:t>
            </a: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n-US" sz="2800" b="0" i="0" u="none" strike="noStrike" kern="1200" cap="none" spc="0" normalizeH="0" baseline="0" noProof="0" dirty="0">
                <a:ln>
                  <a:noFill/>
                </a:ln>
                <a:solidFill>
                  <a:schemeClr val="tx1"/>
                </a:solidFill>
                <a:effectLst/>
                <a:uLnTx/>
                <a:uFillTx/>
                <a:latin typeface="+mn-lt"/>
                <a:ea typeface="+mn-ea"/>
                <a:cs typeface="+mn-cs"/>
              </a:rPr>
              <a:t>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Could</a:t>
            </a:r>
            <a:r>
              <a:rPr kumimoji="0" lang="en-US" sz="2800" b="0" i="0" u="none" strike="noStrike" kern="1200" cap="none" spc="0" normalizeH="0" noProof="0" dirty="0" smtClean="0">
                <a:ln>
                  <a:noFill/>
                </a:ln>
                <a:solidFill>
                  <a:schemeClr val="tx1"/>
                </a:solidFill>
                <a:effectLst/>
                <a:uLnTx/>
                <a:uFillTx/>
                <a:latin typeface="+mn-lt"/>
                <a:ea typeface="+mn-ea"/>
                <a:cs typeface="+mn-cs"/>
              </a:rPr>
              <a:t> she ever win?</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4572000" y="304800"/>
            <a:ext cx="4419600" cy="2133600"/>
          </a:xfrm>
          <a:prstGeom prst="rect">
            <a:avLst/>
          </a:prstGeom>
          <a:solidFill>
            <a:schemeClr val="accent1">
              <a:lumMod val="40000"/>
              <a:lumOff val="60000"/>
            </a:schemeClr>
          </a:solidFill>
        </p:spPr>
        <p:txBody>
          <a:bodyPr vert="horz">
            <a:normAutofit lnSpcReduction="10000"/>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lang="en-US" sz="2800" dirty="0" smtClean="0"/>
              <a:t>Yes, the winning numbers constitute a simple random sample, each number from 1 through 42 has an equal chance of being selected.</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4572000" y="2819400"/>
            <a:ext cx="4419600" cy="1295400"/>
          </a:xfrm>
          <a:prstGeom prst="rect">
            <a:avLst/>
          </a:prstGeom>
          <a:solidFill>
            <a:schemeClr val="accent1">
              <a:lumMod val="60000"/>
              <a:lumOff val="40000"/>
            </a:schemeClr>
          </a:solidFill>
        </p:spPr>
        <p:txBody>
          <a:bodyPr vert="horz">
            <a:normAutofit lnSpcReduction="10000"/>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lang="en-US" sz="2800" dirty="0" smtClean="0"/>
              <a:t>Yes, since 6 even numbers is one of the possible groups of  six numbers.</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Content Placeholder 2"/>
          <p:cNvSpPr txBox="1">
            <a:spLocks/>
          </p:cNvSpPr>
          <p:nvPr/>
        </p:nvSpPr>
        <p:spPr>
          <a:xfrm>
            <a:off x="4648200" y="4495800"/>
            <a:ext cx="4419600" cy="1752600"/>
          </a:xfrm>
          <a:prstGeom prst="rect">
            <a:avLst/>
          </a:prstGeom>
          <a:solidFill>
            <a:schemeClr val="accent2">
              <a:lumMod val="60000"/>
              <a:lumOff val="40000"/>
            </a:schemeClr>
          </a:solidFill>
        </p:spPr>
        <p:txBody>
          <a:bodyPr vert="horz">
            <a:normAutofit fontScale="92500" lnSpcReduction="20000"/>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lang="en-US" sz="2800" dirty="0" smtClean="0"/>
              <a:t>Yes, in a simple random sample the listed group of six numbers is likely as any of the 5,245,786 groups of six numbers to be selected as the number.</a:t>
            </a:r>
            <a:endParaRPr lang="en-US" sz="28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Random Number</a:t>
            </a:r>
            <a:endParaRPr lang="en-US" dirty="0"/>
          </a:p>
        </p:txBody>
      </p:sp>
      <p:sp>
        <p:nvSpPr>
          <p:cNvPr id="3" name="Content Placeholder 2"/>
          <p:cNvSpPr>
            <a:spLocks noGrp="1"/>
          </p:cNvSpPr>
          <p:nvPr>
            <p:ph sz="quarter" idx="1"/>
          </p:nvPr>
        </p:nvSpPr>
        <p:spPr>
          <a:xfrm>
            <a:off x="457200" y="1447800"/>
            <a:ext cx="7772400" cy="4572000"/>
          </a:xfrm>
        </p:spPr>
        <p:txBody>
          <a:bodyPr>
            <a:normAutofit/>
          </a:bodyPr>
          <a:lstStyle/>
          <a:p>
            <a:r>
              <a:rPr lang="en-US" sz="3200" dirty="0" smtClean="0"/>
              <a:t>You can make a random number by writing the digits 0 through 9 on separate cards and mixing these cards in a hat. Draw a card, record the digit, return the card, and mix up the cards again. Draw another card, record the digit, and so on.</a:t>
            </a:r>
          </a:p>
          <a:p>
            <a:r>
              <a:rPr lang="en-US" sz="3200" dirty="0" smtClean="0"/>
              <a:t>Another way is using the Application function of the TI-84 calculator.</a:t>
            </a:r>
            <a:endParaRPr lang="en-US"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307</TotalTime>
  <Words>794</Words>
  <Application>Microsoft Office PowerPoint</Application>
  <PresentationFormat>On-screen Show (4:3)</PresentationFormat>
  <Paragraphs>54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Equity</vt:lpstr>
      <vt:lpstr>Sampling</vt:lpstr>
      <vt:lpstr>Anticipatory Set: Short Quiz</vt:lpstr>
      <vt:lpstr>Standards:</vt:lpstr>
      <vt:lpstr>Objectives: The students will be able to</vt:lpstr>
      <vt:lpstr>What to learn</vt:lpstr>
      <vt:lpstr>A. Simple random sample</vt:lpstr>
      <vt:lpstr>Guided Exercise</vt:lpstr>
      <vt:lpstr>Slide 8</vt:lpstr>
      <vt:lpstr>B. Random Number</vt:lpstr>
      <vt:lpstr>C. Sampling with Replacement</vt:lpstr>
      <vt:lpstr>D. Stratified Sampling</vt:lpstr>
      <vt:lpstr>E. Systematic Sampling</vt:lpstr>
      <vt:lpstr>F. Cluster Sampling</vt:lpstr>
      <vt:lpstr>G. Convenience Sampling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Sampling</dc:title>
  <dc:creator>Alejandrino Rabutan</dc:creator>
  <cp:lastModifiedBy>Alejandrino Rabutan</cp:lastModifiedBy>
  <cp:revision>16</cp:revision>
  <dcterms:created xsi:type="dcterms:W3CDTF">2010-08-23T17:30:08Z</dcterms:created>
  <dcterms:modified xsi:type="dcterms:W3CDTF">2010-08-23T22:58:41Z</dcterms:modified>
</cp:coreProperties>
</file>