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5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788AB3-73FB-4FD7-9A2D-8FCEED44AFF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695A9A-D2CC-421B-BBE4-C5B4C6DADE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88AB3-73FB-4FD7-9A2D-8FCEED44AFF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5A9A-D2CC-421B-BBE4-C5B4C6DA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C788AB3-73FB-4FD7-9A2D-8FCEED44AFF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695A9A-D2CC-421B-BBE4-C5B4C6DA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88AB3-73FB-4FD7-9A2D-8FCEED44AFF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5A9A-D2CC-421B-BBE4-C5B4C6DA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788AB3-73FB-4FD7-9A2D-8FCEED44AFF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695A9A-D2CC-421B-BBE4-C5B4C6DADE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88AB3-73FB-4FD7-9A2D-8FCEED44AFF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5A9A-D2CC-421B-BBE4-C5B4C6DA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88AB3-73FB-4FD7-9A2D-8FCEED44AFF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5A9A-D2CC-421B-BBE4-C5B4C6DA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88AB3-73FB-4FD7-9A2D-8FCEED44AFF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5A9A-D2CC-421B-BBE4-C5B4C6DA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788AB3-73FB-4FD7-9A2D-8FCEED44AFF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5A9A-D2CC-421B-BBE4-C5B4C6DA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88AB3-73FB-4FD7-9A2D-8FCEED44AFF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5A9A-D2CC-421B-BBE4-C5B4C6DA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88AB3-73FB-4FD7-9A2D-8FCEED44AFF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5A9A-D2CC-421B-BBE4-C5B4C6DADE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788AB3-73FB-4FD7-9A2D-8FCEED44AFF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695A9A-D2CC-421B-BBE4-C5B4C6DADE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4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6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Microsoft_Office_Word_Document9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0.docx"/><Relationship Id="rId7" Type="http://schemas.openxmlformats.org/officeDocument/2006/relationships/package" Target="../embeddings/Microsoft_Office_Word_Document1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Microsoft_Office_Word_Document13.docx"/><Relationship Id="rId5" Type="http://schemas.openxmlformats.org/officeDocument/2006/relationships/package" Target="../embeddings/Microsoft_Office_Word_Document12.docx"/><Relationship Id="rId4" Type="http://schemas.openxmlformats.org/officeDocument/2006/relationships/package" Target="../embeddings/Microsoft_Office_Word_Document11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5.docx"/><Relationship Id="rId7" Type="http://schemas.openxmlformats.org/officeDocument/2006/relationships/package" Target="../embeddings/Microsoft_Office_Word_Document1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package" Target="../embeddings/Microsoft_Office_Word_Document18.docx"/><Relationship Id="rId5" Type="http://schemas.openxmlformats.org/officeDocument/2006/relationships/package" Target="../embeddings/Microsoft_Office_Word_Document17.docx"/><Relationship Id="rId4" Type="http://schemas.openxmlformats.org/officeDocument/2006/relationships/package" Target="../embeddings/Microsoft_Office_Word_Document16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Objective: TSWBAT find the conditional </a:t>
            </a:r>
            <a:r>
              <a:rPr lang="en-US" dirty="0" smtClean="0">
                <a:solidFill>
                  <a:schemeClr val="tx1"/>
                </a:solidFill>
              </a:rPr>
              <a:t>probability </a:t>
            </a:r>
            <a:r>
              <a:rPr lang="en-US" dirty="0" smtClean="0">
                <a:solidFill>
                  <a:schemeClr val="tx1"/>
                </a:solidFill>
              </a:rPr>
              <a:t>of an event.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Standards: DA – 1.1, 1.2, &amp; 1.5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706562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Example </a:t>
            </a:r>
            <a:r>
              <a:rPr lang="en-US" sz="2200" b="1" dirty="0" smtClean="0"/>
              <a:t>1: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	A recent survey asked 100 people if they thought women in the armed forces should be permitted to participate in combat. The results of the survey are shown.</a:t>
            </a:r>
            <a:endParaRPr lang="en-US" sz="2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3733800"/>
            <a:ext cx="8915400" cy="182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Find these probabilities.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smtClean="0"/>
              <a:t>The respondent answered yes, given that the respondent was a female.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smtClean="0"/>
              <a:t>The respondent was a male, given that the respondent answered no.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52400" y="1828800"/>
          <a:ext cx="8991600" cy="1752600"/>
        </p:xfrm>
        <a:graphic>
          <a:graphicData uri="http://schemas.openxmlformats.org/presentationml/2006/ole">
            <p:oleObj spid="_x0000_s4098" name="Document" r:id="rId3" imgW="7016297" imgH="89977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3124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Find these probabilities.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smtClean="0"/>
              <a:t>The respondent answered yes, given that the respondent was a female.</a:t>
            </a:r>
          </a:p>
          <a:p>
            <a:pPr>
              <a:buNone/>
            </a:pPr>
            <a:r>
              <a:rPr lang="en-US" dirty="0" smtClean="0"/>
              <a:t>Solution:</a:t>
            </a:r>
          </a:p>
          <a:p>
            <a:pPr>
              <a:buNone/>
            </a:pPr>
            <a:r>
              <a:rPr lang="en-US" dirty="0" smtClean="0"/>
              <a:t>	Let </a:t>
            </a:r>
          </a:p>
          <a:p>
            <a:pPr>
              <a:buNone/>
            </a:pPr>
            <a:r>
              <a:rPr lang="en-US" sz="2200" b="1" dirty="0" smtClean="0"/>
              <a:t>M = respondent was a male		Y = respondent answered yes</a:t>
            </a:r>
            <a:endParaRPr lang="en-US" sz="2200" dirty="0" smtClean="0"/>
          </a:p>
          <a:p>
            <a:pPr>
              <a:buNone/>
            </a:pPr>
            <a:r>
              <a:rPr lang="en-US" sz="2200" b="1" dirty="0" smtClean="0"/>
              <a:t>F = respondent was a female		N = respondent answered no</a:t>
            </a:r>
            <a:endParaRPr lang="en-US" sz="2200" dirty="0" smtClean="0"/>
          </a:p>
          <a:p>
            <a:pPr marL="514350" lvl="0" indent="-514350">
              <a:buNone/>
            </a:pPr>
            <a:endParaRPr lang="en-US" dirty="0" smtClean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0" y="228600"/>
          <a:ext cx="8991600" cy="1752600"/>
        </p:xfrm>
        <a:graphic>
          <a:graphicData uri="http://schemas.openxmlformats.org/presentationml/2006/ole">
            <p:oleObj spid="_x0000_s5122" name="Document" r:id="rId3" imgW="7016297" imgH="89977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-381000" y="2057401"/>
          <a:ext cx="9372600" cy="4267200"/>
        </p:xfrm>
        <a:graphic>
          <a:graphicData uri="http://schemas.openxmlformats.org/presentationml/2006/ole">
            <p:oleObj spid="_x0000_s6146" name="Document" r:id="rId3" imgW="6872357" imgH="2290476" progId="Word.Document.12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0" y="228600"/>
          <a:ext cx="8991600" cy="1905000"/>
        </p:xfrm>
        <a:graphic>
          <a:graphicData uri="http://schemas.openxmlformats.org/presentationml/2006/ole">
            <p:oleObj spid="_x0000_s6147" name="Document" r:id="rId4" imgW="7016297" imgH="89977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0" y="228600"/>
          <a:ext cx="8991600" cy="1905000"/>
        </p:xfrm>
        <a:graphic>
          <a:graphicData uri="http://schemas.openxmlformats.org/presentationml/2006/ole">
            <p:oleObj spid="_x0000_s7170" name="Document" r:id="rId3" imgW="7016297" imgH="899779" progId="Word.Document.12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-1066800" y="2470150"/>
          <a:ext cx="12039600" cy="3244850"/>
        </p:xfrm>
        <a:graphic>
          <a:graphicData uri="http://schemas.openxmlformats.org/presentationml/2006/ole">
            <p:oleObj spid="_x0000_s7171" name="Document" r:id="rId4" imgW="6872357" imgH="191652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706562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Example </a:t>
            </a:r>
            <a:r>
              <a:rPr lang="en-US" sz="2200" dirty="0" smtClean="0"/>
              <a:t>2</a:t>
            </a:r>
            <a:r>
              <a:rPr lang="en-US" sz="2200" b="1" dirty="0" smtClean="0"/>
              <a:t>: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	</a:t>
            </a:r>
            <a:r>
              <a:rPr lang="en-US" sz="2200" dirty="0" smtClean="0"/>
              <a:t>Eighty students in a school cafeteria were asked if they favored a ban on smoking in a cafeteria. The results of the survey are shown in the table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3733800"/>
            <a:ext cx="8915400" cy="228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If a student is selected at random, find these probabilities.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smtClean="0"/>
              <a:t>He or she opposes the ban, given that the student is a freshman.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smtClean="0"/>
              <a:t>The student is a sophomore, given that the student favors the ban.</a:t>
            </a:r>
            <a:endParaRPr lang="en-US" dirty="0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0" y="1752600"/>
          <a:ext cx="9296400" cy="2152651"/>
        </p:xfrm>
        <a:graphic>
          <a:graphicData uri="http://schemas.openxmlformats.org/presentationml/2006/ole">
            <p:oleObj spid="_x0000_s8195" name="Document" r:id="rId3" imgW="7028924" imgH="95376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3733800"/>
            <a:ext cx="8915400" cy="14478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US" dirty="0" smtClean="0"/>
              <a:t>He </a:t>
            </a:r>
            <a:r>
              <a:rPr lang="en-US" dirty="0" smtClean="0"/>
              <a:t>or she opposes the ban, given that the student is a freshman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The problem is to find </a:t>
            </a:r>
            <a:r>
              <a:rPr lang="en-US" b="1" i="1" dirty="0" smtClean="0"/>
              <a:t>P(O</a:t>
            </a:r>
            <a:r>
              <a:rPr lang="en-US" dirty="0" smtClean="0"/>
              <a:t>|</a:t>
            </a:r>
            <a:r>
              <a:rPr lang="en-US" b="1" i="1" dirty="0" smtClean="0"/>
              <a:t>F). </a:t>
            </a:r>
            <a:r>
              <a:rPr lang="en-US" dirty="0" smtClean="0"/>
              <a:t>The rule states</a:t>
            </a:r>
          </a:p>
          <a:p>
            <a:pPr marL="514350" lvl="0" indent="-514350">
              <a:buNone/>
            </a:pPr>
            <a:endParaRPr lang="en-US" dirty="0" smtClean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0" y="0"/>
          <a:ext cx="9296400" cy="2152651"/>
        </p:xfrm>
        <a:graphic>
          <a:graphicData uri="http://schemas.openxmlformats.org/presentationml/2006/ole">
            <p:oleObj spid="_x0000_s9218" name="Document" r:id="rId3" imgW="7028924" imgH="953765" progId="Word.Document.12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1981200"/>
            <a:ext cx="9144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Solution:</a:t>
            </a:r>
          </a:p>
          <a:p>
            <a:r>
              <a:rPr lang="en-US" sz="2200" dirty="0" smtClean="0"/>
              <a:t>   Let </a:t>
            </a:r>
            <a:endParaRPr lang="en-US" sz="2200" dirty="0"/>
          </a:p>
          <a:p>
            <a:r>
              <a:rPr lang="en-US" sz="2200" b="1" dirty="0"/>
              <a:t>F = </a:t>
            </a:r>
            <a:r>
              <a:rPr lang="en-US" sz="2200" dirty="0"/>
              <a:t>respondent was a freshman</a:t>
            </a:r>
            <a:r>
              <a:rPr lang="en-US" sz="2200" b="1" dirty="0"/>
              <a:t>	</a:t>
            </a:r>
            <a:r>
              <a:rPr lang="en-US" sz="2200" b="1" dirty="0" err="1" smtClean="0"/>
              <a:t>Fa</a:t>
            </a:r>
            <a:r>
              <a:rPr lang="en-US" sz="2200" b="1" dirty="0" smtClean="0"/>
              <a:t> </a:t>
            </a:r>
            <a:r>
              <a:rPr lang="en-US" sz="2200" b="1" dirty="0"/>
              <a:t>= </a:t>
            </a:r>
            <a:r>
              <a:rPr lang="en-US" sz="2200" dirty="0"/>
              <a:t>respondent in </a:t>
            </a:r>
            <a:r>
              <a:rPr lang="en-US" sz="2200" dirty="0" smtClean="0"/>
              <a:t>favor</a:t>
            </a:r>
          </a:p>
          <a:p>
            <a:r>
              <a:rPr lang="en-US" sz="2200" b="1" dirty="0" smtClean="0"/>
              <a:t>NO </a:t>
            </a:r>
            <a:r>
              <a:rPr lang="en-US" sz="2200" b="1" dirty="0"/>
              <a:t>= </a:t>
            </a:r>
            <a:r>
              <a:rPr lang="en-US" sz="2200" dirty="0"/>
              <a:t>respondent has no </a:t>
            </a:r>
            <a:r>
              <a:rPr lang="en-US" sz="2200" dirty="0" smtClean="0"/>
              <a:t>opinion	</a:t>
            </a:r>
            <a:r>
              <a:rPr lang="en-US" sz="2200" b="1" dirty="0" smtClean="0"/>
              <a:t>S </a:t>
            </a:r>
            <a:r>
              <a:rPr lang="en-US" sz="2200" b="1" dirty="0"/>
              <a:t>= </a:t>
            </a:r>
            <a:r>
              <a:rPr lang="en-US" sz="2200" dirty="0"/>
              <a:t>respondent was a sophomore</a:t>
            </a:r>
            <a:r>
              <a:rPr lang="en-US" sz="2200" b="1" dirty="0"/>
              <a:t> </a:t>
            </a:r>
            <a:endParaRPr lang="en-US" sz="2200" b="1" dirty="0" smtClean="0"/>
          </a:p>
          <a:p>
            <a:r>
              <a:rPr lang="en-US" sz="2200" b="1" dirty="0" smtClean="0"/>
              <a:t>O </a:t>
            </a:r>
            <a:r>
              <a:rPr lang="en-US" sz="2200" b="1" dirty="0"/>
              <a:t>= </a:t>
            </a:r>
            <a:r>
              <a:rPr lang="en-US" sz="2200" dirty="0"/>
              <a:t>respondent opposes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-3886200" y="5334000"/>
          <a:ext cx="13335000" cy="990600"/>
        </p:xfrm>
        <a:graphic>
          <a:graphicData uri="http://schemas.openxmlformats.org/presentationml/2006/ole">
            <p:oleObj spid="_x0000_s9219" name="Document" r:id="rId4" imgW="6872357" imgH="38078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15400" cy="14478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US" dirty="0" smtClean="0"/>
              <a:t>He </a:t>
            </a:r>
            <a:r>
              <a:rPr lang="en-US" dirty="0" smtClean="0"/>
              <a:t>or she opposes the ban, given that the student is a freshman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The problem is to find </a:t>
            </a:r>
            <a:r>
              <a:rPr lang="en-US" b="1" i="1" dirty="0" smtClean="0"/>
              <a:t>P(O</a:t>
            </a:r>
            <a:r>
              <a:rPr lang="en-US" dirty="0" smtClean="0"/>
              <a:t>|</a:t>
            </a:r>
            <a:r>
              <a:rPr lang="en-US" b="1" i="1" dirty="0" smtClean="0"/>
              <a:t>F). </a:t>
            </a:r>
            <a:r>
              <a:rPr lang="en-US" dirty="0" smtClean="0"/>
              <a:t>The rule states</a:t>
            </a:r>
          </a:p>
          <a:p>
            <a:pPr marL="514350" lvl="0" indent="-514350">
              <a:buNone/>
            </a:pPr>
            <a:endParaRPr lang="en-US" dirty="0" smtClean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0" y="0"/>
          <a:ext cx="9296400" cy="2152651"/>
        </p:xfrm>
        <a:graphic>
          <a:graphicData uri="http://schemas.openxmlformats.org/presentationml/2006/ole">
            <p:oleObj spid="_x0000_s10242" name="Document" r:id="rId3" imgW="7028924" imgH="953765" progId="Word.Document.12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-4953000" y="3124200"/>
          <a:ext cx="13335000" cy="838200"/>
        </p:xfrm>
        <a:graphic>
          <a:graphicData uri="http://schemas.openxmlformats.org/presentationml/2006/ole">
            <p:oleObj spid="_x0000_s10243" name="Document" r:id="rId4" imgW="6872357" imgH="380786" progId="Word.Document.12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76200" y="3962400"/>
          <a:ext cx="9144000" cy="1042987"/>
        </p:xfrm>
        <a:graphic>
          <a:graphicData uri="http://schemas.openxmlformats.org/presentationml/2006/ole">
            <p:oleObj spid="_x0000_s10244" name="Document" r:id="rId5" imgW="8059597" imgH="509275" progId="Word.Document.12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-4876800" y="5257800"/>
          <a:ext cx="11430000" cy="609600"/>
        </p:xfrm>
        <a:graphic>
          <a:graphicData uri="http://schemas.openxmlformats.org/presentationml/2006/ole">
            <p:oleObj spid="_x0000_s10245" name="Document" r:id="rId6" imgW="6872357" imgH="343715" progId="Word.Document.12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-5181600" y="6096000"/>
          <a:ext cx="12877800" cy="609600"/>
        </p:xfrm>
        <a:graphic>
          <a:graphicData uri="http://schemas.openxmlformats.org/presentationml/2006/ole">
            <p:oleObj spid="_x0000_s10246" name="Document" r:id="rId7" imgW="6872357" imgH="34335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15400" cy="144780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en-US" dirty="0" smtClean="0"/>
              <a:t>b) The </a:t>
            </a:r>
            <a:r>
              <a:rPr lang="en-US" dirty="0" smtClean="0"/>
              <a:t>student is a sophomore, given that the student favors the ban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The problem is to find </a:t>
            </a:r>
            <a:r>
              <a:rPr lang="en-US" b="1" i="1" dirty="0" smtClean="0"/>
              <a:t>P(</a:t>
            </a:r>
            <a:r>
              <a:rPr lang="en-US" b="1" i="1" dirty="0" err="1" smtClean="0"/>
              <a:t>S</a:t>
            </a:r>
            <a:r>
              <a:rPr lang="en-US" dirty="0" err="1" smtClean="0"/>
              <a:t>|</a:t>
            </a:r>
            <a:r>
              <a:rPr lang="en-US" b="1" i="1" dirty="0" err="1" smtClean="0"/>
              <a:t>Fa</a:t>
            </a:r>
            <a:r>
              <a:rPr lang="en-US" b="1" i="1" dirty="0" smtClean="0"/>
              <a:t>). </a:t>
            </a:r>
            <a:r>
              <a:rPr lang="en-US" dirty="0" smtClean="0"/>
              <a:t>The rule </a:t>
            </a:r>
            <a:r>
              <a:rPr lang="en-US" dirty="0" smtClean="0"/>
              <a:t>states</a:t>
            </a:r>
            <a:endParaRPr lang="en-US" dirty="0" smtClean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0" y="0"/>
          <a:ext cx="9296400" cy="2152651"/>
        </p:xfrm>
        <a:graphic>
          <a:graphicData uri="http://schemas.openxmlformats.org/presentationml/2006/ole">
            <p:oleObj spid="_x0000_s11266" name="Document" r:id="rId3" imgW="7028924" imgH="953765" progId="Word.Document.12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-4114800" y="3238500"/>
          <a:ext cx="11658600" cy="800100"/>
        </p:xfrm>
        <a:graphic>
          <a:graphicData uri="http://schemas.openxmlformats.org/presentationml/2006/ole">
            <p:oleObj spid="_x0000_s11271" name="Document" r:id="rId4" imgW="6872357" imgH="380786" progId="Word.Document.12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-3505200" y="4191000"/>
          <a:ext cx="11049000" cy="914400"/>
        </p:xfrm>
        <a:graphic>
          <a:graphicData uri="http://schemas.openxmlformats.org/presentationml/2006/ole">
            <p:oleObj spid="_x0000_s11272" name="Document" r:id="rId5" imgW="6872357" imgH="506755" progId="Word.Document.12">
              <p:embed/>
            </p:oleObj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-2743200" y="5257800"/>
          <a:ext cx="9601200" cy="609600"/>
        </p:xfrm>
        <a:graphic>
          <a:graphicData uri="http://schemas.openxmlformats.org/presentationml/2006/ole">
            <p:oleObj spid="_x0000_s11273" name="Document" r:id="rId6" imgW="6872357" imgH="343715" progId="Word.Document.12">
              <p:embed/>
            </p:oleObj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-2743200" y="6019800"/>
          <a:ext cx="9906000" cy="685800"/>
        </p:xfrm>
        <a:graphic>
          <a:graphicData uri="http://schemas.openxmlformats.org/presentationml/2006/ole">
            <p:oleObj spid="_x0000_s11274" name="Document" r:id="rId7" imgW="6872357" imgH="34371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</TotalTime>
  <Words>205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Opulent</vt:lpstr>
      <vt:lpstr>Document</vt:lpstr>
      <vt:lpstr>Microsoft Office Word Document</vt:lpstr>
      <vt:lpstr>Conditional Probability</vt:lpstr>
      <vt:lpstr>Example 1:  A recent survey asked 100 people if they thought women in the armed forces should be permitted to participate in combat. The results of the survey are shown.</vt:lpstr>
      <vt:lpstr>Slide 3</vt:lpstr>
      <vt:lpstr>Slide 4</vt:lpstr>
      <vt:lpstr>Slide 5</vt:lpstr>
      <vt:lpstr>Example 2:  Eighty students in a school cafeteria were asked if they favored a ban on smoking in a cafeteria. The results of the survey are shown in the table.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Probability</dc:title>
  <dc:creator>Alejandrino Rabutan</dc:creator>
  <cp:lastModifiedBy>Alejandrino Rabutan</cp:lastModifiedBy>
  <cp:revision>9</cp:revision>
  <dcterms:created xsi:type="dcterms:W3CDTF">2010-11-02T18:51:47Z</dcterms:created>
  <dcterms:modified xsi:type="dcterms:W3CDTF">2010-11-02T19:40:12Z</dcterms:modified>
</cp:coreProperties>
</file>