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7DAF7-C8DA-4074-B326-46046ADD730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80843-AB67-400F-B38B-1E2D30349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4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324A9-786F-41C5-966F-2F8256992126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4C429-ADCD-41FD-A747-3A116D79A367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AD75B6F-2218-432C-AD7E-EED690690F55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6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B49D7-1017-4185-ADD7-DA962FA5ECD7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543C1-45E9-4FFA-97C6-23E1E8047195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85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240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04FBE51-B1F4-4942-A3DD-D60832C74F95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7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00273-6D98-40A9-99CA-8272E10943A3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8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4ED92-891D-442A-9BA3-C109E530E805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8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AF816-B9B9-4C31-8C1E-C7D2B952DFCA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9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C14AE-E6B7-41C7-824B-8917DB37F181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1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44F43-0EC0-4B61-94A3-7325F49A392D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D2633-42BF-4ECB-937D-C828BC8CD68B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3D021-5914-4A75-B51B-6215D988E71B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2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AB024-2A00-4F53-8027-7449F0264B47}" type="slidenum">
              <a:rPr lang="en-US" altLang="en-US">
                <a:solidFill>
                  <a:srgbClr val="336666"/>
                </a:solidFill>
              </a:rPr>
              <a:pPr/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8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85C58D-BF58-41AF-8082-DBBCC316C89F}" type="slidenum">
              <a:rPr lang="en-US" altLang="en-US">
                <a:solidFill>
                  <a:srgbClr val="3366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336666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6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The Hypergeometric Distribution</a:t>
            </a:r>
          </a:p>
        </p:txBody>
      </p:sp>
      <p:pic>
        <p:nvPicPr>
          <p:cNvPr id="39940" name="Picture 4" descr="j03168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206692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352800" y="1295400"/>
            <a:ext cx="4572000" cy="2743200"/>
          </a:xfrm>
          <a:prstGeom prst="wedgeEllipseCallout">
            <a:avLst>
              <a:gd name="adj1" fmla="val -75523"/>
              <a:gd name="adj2" fmla="val 34782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336666"/>
                </a:solidFill>
              </a:rPr>
              <a:t>This is similar to the binominal distribution except: (1) the trials are NOT independent; and (2) the probability of success (</a:t>
            </a:r>
            <a:r>
              <a:rPr lang="el-GR" altLang="en-US" sz="2000" i="1">
                <a:solidFill>
                  <a:srgbClr val="336666"/>
                </a:solidFill>
                <a:cs typeface="Arial" charset="0"/>
              </a:rPr>
              <a:t>ρ</a:t>
            </a:r>
            <a:r>
              <a:rPr lang="en-US" altLang="en-US" sz="2000">
                <a:solidFill>
                  <a:srgbClr val="336666"/>
                </a:solidFill>
                <a:cs typeface="Arial" charset="0"/>
              </a:rPr>
              <a:t>) </a:t>
            </a:r>
            <a:r>
              <a:rPr lang="en-US" altLang="en-US" sz="2000">
                <a:solidFill>
                  <a:srgbClr val="336666"/>
                </a:solidFill>
              </a:rPr>
              <a:t>changes from trial to trial.</a:t>
            </a:r>
          </a:p>
        </p:txBody>
      </p:sp>
    </p:spTree>
    <p:extLst>
      <p:ext uri="{BB962C8B-B14F-4D97-AF65-F5344CB8AC3E}">
        <p14:creationId xmlns:p14="http://schemas.microsoft.com/office/powerpoint/2010/main" val="8599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Hypergeometric Distribution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6666"/>
                </a:solidFill>
              </a:rPr>
              <a:t>Let </a:t>
            </a:r>
            <a:r>
              <a:rPr lang="en-US" altLang="en-US" sz="2000" i="1">
                <a:solidFill>
                  <a:srgbClr val="006666"/>
                </a:solidFill>
              </a:rPr>
              <a:t>r </a:t>
            </a:r>
            <a:r>
              <a:rPr lang="en-US" altLang="en-US" sz="2000">
                <a:solidFill>
                  <a:srgbClr val="006666"/>
                </a:solidFill>
              </a:rPr>
              <a:t>denote in the population size N labeled a success.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006666"/>
                </a:solidFill>
              </a:rPr>
              <a:t>N – r</a:t>
            </a:r>
            <a:r>
              <a:rPr lang="en-US" altLang="en-US" sz="2000">
                <a:solidFill>
                  <a:srgbClr val="006666"/>
                </a:solidFill>
              </a:rPr>
              <a:t>  is the number of elements in the population labeled failure.</a:t>
            </a:r>
          </a:p>
        </p:txBody>
      </p:sp>
      <p:pic>
        <p:nvPicPr>
          <p:cNvPr id="41990" name="Picture 6" descr="PE0643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2362200" cy="2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895600" y="2819400"/>
            <a:ext cx="5410200" cy="2895600"/>
          </a:xfrm>
          <a:prstGeom prst="wedgeEllipseCallout">
            <a:avLst>
              <a:gd name="adj1" fmla="val -50556"/>
              <a:gd name="adj2" fmla="val 4912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336666"/>
                </a:solidFill>
              </a:rPr>
              <a:t>The </a:t>
            </a:r>
            <a:r>
              <a:rPr lang="en-US" altLang="en-US" sz="2000" b="1">
                <a:solidFill>
                  <a:srgbClr val="336666"/>
                </a:solidFill>
              </a:rPr>
              <a:t>hypergeometric distribution</a:t>
            </a:r>
            <a:r>
              <a:rPr lang="en-US" altLang="en-US" sz="2000">
                <a:solidFill>
                  <a:srgbClr val="336666"/>
                </a:solidFill>
              </a:rPr>
              <a:t> is used to compute the probability that in a random selection of n elements, selected without replacement, we obtain </a:t>
            </a:r>
            <a:r>
              <a:rPr lang="en-US" altLang="en-US" sz="2000" i="1">
                <a:solidFill>
                  <a:srgbClr val="336666"/>
                </a:solidFill>
              </a:rPr>
              <a:t>x</a:t>
            </a:r>
            <a:r>
              <a:rPr lang="en-US" altLang="en-US" sz="2000">
                <a:solidFill>
                  <a:srgbClr val="336666"/>
                </a:solidFill>
              </a:rPr>
              <a:t> elements labeled success and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336666"/>
                </a:solidFill>
              </a:rPr>
              <a:t> </a:t>
            </a:r>
            <a:r>
              <a:rPr lang="en-US" altLang="en-US" sz="2000" i="1">
                <a:solidFill>
                  <a:srgbClr val="336666"/>
                </a:solidFill>
              </a:rPr>
              <a:t>N – x</a:t>
            </a:r>
            <a:r>
              <a:rPr lang="en-US" altLang="en-US" sz="2000">
                <a:solidFill>
                  <a:srgbClr val="336666"/>
                </a:solidFill>
              </a:rPr>
              <a:t> elements labeled failure.</a:t>
            </a:r>
          </a:p>
        </p:txBody>
      </p:sp>
    </p:spTree>
    <p:extLst>
      <p:ext uri="{BB962C8B-B14F-4D97-AF65-F5344CB8AC3E}">
        <p14:creationId xmlns:p14="http://schemas.microsoft.com/office/powerpoint/2010/main" val="31271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PE0660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2790825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2590800" y="1219200"/>
            <a:ext cx="5029200" cy="2667000"/>
          </a:xfrm>
          <a:prstGeom prst="wedgeEllipseCallout">
            <a:avLst>
              <a:gd name="adj1" fmla="val -56819"/>
              <a:gd name="adj2" fmla="val 63273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336666"/>
                </a:solidFill>
              </a:rPr>
              <a:t>Notice that the </a:t>
            </a:r>
            <a:r>
              <a:rPr lang="en-US" altLang="en-US" sz="2000" i="1">
                <a:solidFill>
                  <a:srgbClr val="336666"/>
                </a:solidFill>
              </a:rPr>
              <a:t>x</a:t>
            </a:r>
            <a:r>
              <a:rPr lang="en-US" altLang="en-US" sz="2000">
                <a:solidFill>
                  <a:srgbClr val="336666"/>
                </a:solidFill>
              </a:rPr>
              <a:t> successes must be pulled from the r number of successes in the population  and the </a:t>
            </a:r>
            <a:r>
              <a:rPr lang="en-US" altLang="en-US" sz="2000" i="1">
                <a:solidFill>
                  <a:srgbClr val="336666"/>
                </a:solidFill>
              </a:rPr>
              <a:t>n - x</a:t>
            </a:r>
            <a:r>
              <a:rPr lang="en-US" altLang="en-US" sz="2000">
                <a:solidFill>
                  <a:srgbClr val="336666"/>
                </a:solidFill>
              </a:rPr>
              <a:t> failures must be drawn from a population of </a:t>
            </a:r>
            <a:r>
              <a:rPr lang="en-US" altLang="en-US" sz="2000" i="1">
                <a:solidFill>
                  <a:srgbClr val="336666"/>
                </a:solidFill>
              </a:rPr>
              <a:t>N – r</a:t>
            </a:r>
            <a:r>
              <a:rPr lang="en-US" altLang="en-US" sz="2000">
                <a:solidFill>
                  <a:srgbClr val="336666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37796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Hypergeometric Distribution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>
            <p:ph idx="1"/>
          </p:nvPr>
        </p:nvGraphicFramePr>
        <p:xfrm>
          <a:off x="2514600" y="1676400"/>
          <a:ext cx="419100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45960" imgH="914400" progId="Equation.3">
                  <p:embed/>
                </p:oleObj>
              </mc:Choice>
              <mc:Fallback>
                <p:oleObj name="Equation" r:id="rId3" imgW="21459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4191000" cy="17859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chemeClr val="accent2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914400" y="3657600"/>
            <a:ext cx="7391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336666"/>
                </a:solidFill>
              </a:rPr>
              <a:t>Where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336666"/>
                </a:solidFill>
              </a:rPr>
              <a:t>n</a:t>
            </a:r>
            <a:r>
              <a:rPr lang="en-US" altLang="en-US" sz="2000">
                <a:solidFill>
                  <a:srgbClr val="336666"/>
                </a:solidFill>
              </a:rPr>
              <a:t> =  the number of trials.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336666"/>
                </a:solidFill>
              </a:rPr>
              <a:t>N</a:t>
            </a:r>
            <a:r>
              <a:rPr lang="en-US" altLang="en-US" sz="2000">
                <a:solidFill>
                  <a:srgbClr val="336666"/>
                </a:solidFill>
              </a:rPr>
              <a:t> = number of elements in the population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i="1">
                <a:solidFill>
                  <a:srgbClr val="336666"/>
                </a:solidFill>
              </a:rPr>
              <a:t>r</a:t>
            </a:r>
            <a:r>
              <a:rPr lang="en-US" altLang="en-US" sz="2000">
                <a:solidFill>
                  <a:srgbClr val="336666"/>
                </a:solidFill>
              </a:rPr>
              <a:t> = number of elements in the population labeled a success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000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010400" cy="1527175"/>
          </a:xfrm>
        </p:spPr>
        <p:txBody>
          <a:bodyPr/>
          <a:lstStyle/>
          <a:p>
            <a:r>
              <a:rPr lang="en-US" altLang="en-US"/>
              <a:t>Hypergeometric Distribution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ph idx="1"/>
          </p:nvPr>
        </p:nvGraphicFramePr>
        <p:xfrm>
          <a:off x="1828800" y="2895600"/>
          <a:ext cx="449580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45960" imgH="914400" progId="Equation.3">
                  <p:embed/>
                </p:oleObj>
              </mc:Choice>
              <mc:Fallback>
                <p:oleObj name="Equation" r:id="rId3" imgW="21459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4495800" cy="19145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chemeClr val="accent1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Freeform 5"/>
          <p:cNvSpPr>
            <a:spLocks/>
          </p:cNvSpPr>
          <p:nvPr/>
        </p:nvSpPr>
        <p:spPr bwMode="auto">
          <a:xfrm>
            <a:off x="3048000" y="3683000"/>
            <a:ext cx="1054100" cy="1231900"/>
          </a:xfrm>
          <a:custGeom>
            <a:avLst/>
            <a:gdLst>
              <a:gd name="T0" fmla="*/ 624 w 664"/>
              <a:gd name="T1" fmla="*/ 320 h 776"/>
              <a:gd name="T2" fmla="*/ 384 w 664"/>
              <a:gd name="T3" fmla="*/ 32 h 776"/>
              <a:gd name="T4" fmla="*/ 144 w 664"/>
              <a:gd name="T5" fmla="*/ 128 h 776"/>
              <a:gd name="T6" fmla="*/ 48 w 664"/>
              <a:gd name="T7" fmla="*/ 416 h 776"/>
              <a:gd name="T8" fmla="*/ 48 w 664"/>
              <a:gd name="T9" fmla="*/ 656 h 776"/>
              <a:gd name="T10" fmla="*/ 336 w 664"/>
              <a:gd name="T11" fmla="*/ 752 h 776"/>
              <a:gd name="T12" fmla="*/ 576 w 664"/>
              <a:gd name="T13" fmla="*/ 752 h 776"/>
              <a:gd name="T14" fmla="*/ 576 w 664"/>
              <a:gd name="T15" fmla="*/ 608 h 776"/>
              <a:gd name="T16" fmla="*/ 624 w 664"/>
              <a:gd name="T17" fmla="*/ 464 h 776"/>
              <a:gd name="T18" fmla="*/ 624 w 664"/>
              <a:gd name="T19" fmla="*/ 32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64" h="776">
                <a:moveTo>
                  <a:pt x="624" y="320"/>
                </a:moveTo>
                <a:cubicBezTo>
                  <a:pt x="584" y="248"/>
                  <a:pt x="464" y="64"/>
                  <a:pt x="384" y="32"/>
                </a:cubicBezTo>
                <a:cubicBezTo>
                  <a:pt x="304" y="0"/>
                  <a:pt x="200" y="64"/>
                  <a:pt x="144" y="128"/>
                </a:cubicBezTo>
                <a:cubicBezTo>
                  <a:pt x="88" y="192"/>
                  <a:pt x="64" y="328"/>
                  <a:pt x="48" y="416"/>
                </a:cubicBezTo>
                <a:cubicBezTo>
                  <a:pt x="32" y="504"/>
                  <a:pt x="0" y="600"/>
                  <a:pt x="48" y="656"/>
                </a:cubicBezTo>
                <a:cubicBezTo>
                  <a:pt x="96" y="712"/>
                  <a:pt x="248" y="736"/>
                  <a:pt x="336" y="752"/>
                </a:cubicBezTo>
                <a:cubicBezTo>
                  <a:pt x="424" y="768"/>
                  <a:pt x="536" y="776"/>
                  <a:pt x="576" y="752"/>
                </a:cubicBezTo>
                <a:cubicBezTo>
                  <a:pt x="616" y="728"/>
                  <a:pt x="568" y="656"/>
                  <a:pt x="576" y="608"/>
                </a:cubicBezTo>
                <a:cubicBezTo>
                  <a:pt x="584" y="560"/>
                  <a:pt x="616" y="520"/>
                  <a:pt x="624" y="464"/>
                </a:cubicBezTo>
                <a:cubicBezTo>
                  <a:pt x="632" y="408"/>
                  <a:pt x="664" y="392"/>
                  <a:pt x="624" y="320"/>
                </a:cubicBezTo>
                <a:close/>
              </a:path>
            </a:pathLst>
          </a:custGeom>
          <a:noFill/>
          <a:ln w="1905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2590800" y="2743200"/>
            <a:ext cx="825500" cy="1079500"/>
          </a:xfrm>
          <a:custGeom>
            <a:avLst/>
            <a:gdLst>
              <a:gd name="T0" fmla="*/ 624 w 664"/>
              <a:gd name="T1" fmla="*/ 320 h 776"/>
              <a:gd name="T2" fmla="*/ 384 w 664"/>
              <a:gd name="T3" fmla="*/ 32 h 776"/>
              <a:gd name="T4" fmla="*/ 144 w 664"/>
              <a:gd name="T5" fmla="*/ 128 h 776"/>
              <a:gd name="T6" fmla="*/ 48 w 664"/>
              <a:gd name="T7" fmla="*/ 416 h 776"/>
              <a:gd name="T8" fmla="*/ 48 w 664"/>
              <a:gd name="T9" fmla="*/ 656 h 776"/>
              <a:gd name="T10" fmla="*/ 336 w 664"/>
              <a:gd name="T11" fmla="*/ 752 h 776"/>
              <a:gd name="T12" fmla="*/ 576 w 664"/>
              <a:gd name="T13" fmla="*/ 752 h 776"/>
              <a:gd name="T14" fmla="*/ 576 w 664"/>
              <a:gd name="T15" fmla="*/ 608 h 776"/>
              <a:gd name="T16" fmla="*/ 624 w 664"/>
              <a:gd name="T17" fmla="*/ 464 h 776"/>
              <a:gd name="T18" fmla="*/ 624 w 664"/>
              <a:gd name="T19" fmla="*/ 32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64" h="776">
                <a:moveTo>
                  <a:pt x="624" y="320"/>
                </a:moveTo>
                <a:cubicBezTo>
                  <a:pt x="584" y="248"/>
                  <a:pt x="464" y="64"/>
                  <a:pt x="384" y="32"/>
                </a:cubicBezTo>
                <a:cubicBezTo>
                  <a:pt x="304" y="0"/>
                  <a:pt x="200" y="64"/>
                  <a:pt x="144" y="128"/>
                </a:cubicBezTo>
                <a:cubicBezTo>
                  <a:pt x="88" y="192"/>
                  <a:pt x="64" y="328"/>
                  <a:pt x="48" y="416"/>
                </a:cubicBezTo>
                <a:cubicBezTo>
                  <a:pt x="32" y="504"/>
                  <a:pt x="0" y="600"/>
                  <a:pt x="48" y="656"/>
                </a:cubicBezTo>
                <a:cubicBezTo>
                  <a:pt x="96" y="712"/>
                  <a:pt x="248" y="736"/>
                  <a:pt x="336" y="752"/>
                </a:cubicBezTo>
                <a:cubicBezTo>
                  <a:pt x="424" y="768"/>
                  <a:pt x="536" y="776"/>
                  <a:pt x="576" y="752"/>
                </a:cubicBezTo>
                <a:cubicBezTo>
                  <a:pt x="616" y="728"/>
                  <a:pt x="568" y="656"/>
                  <a:pt x="576" y="608"/>
                </a:cubicBezTo>
                <a:cubicBezTo>
                  <a:pt x="584" y="560"/>
                  <a:pt x="616" y="520"/>
                  <a:pt x="624" y="464"/>
                </a:cubicBezTo>
                <a:cubicBezTo>
                  <a:pt x="632" y="408"/>
                  <a:pt x="664" y="392"/>
                  <a:pt x="624" y="320"/>
                </a:cubicBezTo>
                <a:close/>
              </a:path>
            </a:pathLst>
          </a:custGeom>
          <a:noFill/>
          <a:ln w="1905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962400" y="49530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667000" y="5334000"/>
            <a:ext cx="3352800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336666"/>
                </a:solidFill>
              </a:rPr>
              <a:t>Number of ways a sample of size </a:t>
            </a:r>
            <a:r>
              <a:rPr lang="en-US" altLang="en-US" i="1">
                <a:solidFill>
                  <a:srgbClr val="336666"/>
                </a:solidFill>
              </a:rPr>
              <a:t>n</a:t>
            </a:r>
            <a:r>
              <a:rPr lang="en-US" altLang="en-US">
                <a:solidFill>
                  <a:srgbClr val="336666"/>
                </a:solidFill>
              </a:rPr>
              <a:t> can be selected from a population of size </a:t>
            </a:r>
            <a:r>
              <a:rPr lang="en-US" altLang="en-US" i="1">
                <a:solidFill>
                  <a:srgbClr val="336666"/>
                </a:solidFill>
              </a:rPr>
              <a:t>N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2819400" y="2438400"/>
            <a:ext cx="76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81000" y="1371600"/>
            <a:ext cx="33528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336666"/>
                </a:solidFill>
              </a:rPr>
              <a:t>Number of ways a sample of size </a:t>
            </a:r>
            <a:r>
              <a:rPr lang="en-US" altLang="en-US" i="1">
                <a:solidFill>
                  <a:srgbClr val="336666"/>
                </a:solidFill>
              </a:rPr>
              <a:t>x</a:t>
            </a:r>
            <a:r>
              <a:rPr lang="en-US" altLang="en-US">
                <a:solidFill>
                  <a:srgbClr val="336666"/>
                </a:solidFill>
              </a:rPr>
              <a:t>  successes can be selected from a population of size </a:t>
            </a:r>
            <a:r>
              <a:rPr lang="en-US" altLang="en-US" i="1">
                <a:solidFill>
                  <a:srgbClr val="336666"/>
                </a:solidFill>
              </a:rPr>
              <a:t>r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648200" y="1295400"/>
            <a:ext cx="33528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336666"/>
                </a:solidFill>
              </a:rPr>
              <a:t>Number of ways a sample of size </a:t>
            </a:r>
            <a:r>
              <a:rPr lang="en-US" altLang="en-US" i="1">
                <a:solidFill>
                  <a:srgbClr val="336666"/>
                </a:solidFill>
              </a:rPr>
              <a:t>n</a:t>
            </a:r>
            <a:r>
              <a:rPr lang="en-US" altLang="en-US">
                <a:solidFill>
                  <a:srgbClr val="336666"/>
                </a:solidFill>
              </a:rPr>
              <a:t> -</a:t>
            </a:r>
            <a:r>
              <a:rPr lang="en-US" altLang="en-US" i="1">
                <a:solidFill>
                  <a:srgbClr val="336666"/>
                </a:solidFill>
              </a:rPr>
              <a:t>x</a:t>
            </a:r>
            <a:r>
              <a:rPr lang="en-US" altLang="en-US">
                <a:solidFill>
                  <a:srgbClr val="336666"/>
                </a:solidFill>
              </a:rPr>
              <a:t> failures can be selected from a population of size N -</a:t>
            </a:r>
            <a:r>
              <a:rPr lang="en-US" altLang="en-US" i="1">
                <a:solidFill>
                  <a:srgbClr val="336666"/>
                </a:solidFill>
              </a:rPr>
              <a:t>r</a:t>
            </a:r>
          </a:p>
        </p:txBody>
      </p:sp>
      <p:sp>
        <p:nvSpPr>
          <p:cNvPr id="49164" name="Freeform 12"/>
          <p:cNvSpPr>
            <a:spLocks/>
          </p:cNvSpPr>
          <p:nvPr/>
        </p:nvSpPr>
        <p:spPr bwMode="auto">
          <a:xfrm>
            <a:off x="3073400" y="2654300"/>
            <a:ext cx="1511300" cy="1511300"/>
          </a:xfrm>
          <a:custGeom>
            <a:avLst/>
            <a:gdLst>
              <a:gd name="T0" fmla="*/ 944 w 952"/>
              <a:gd name="T1" fmla="*/ 200 h 952"/>
              <a:gd name="T2" fmla="*/ 800 w 952"/>
              <a:gd name="T3" fmla="*/ 56 h 952"/>
              <a:gd name="T4" fmla="*/ 608 w 952"/>
              <a:gd name="T5" fmla="*/ 8 h 952"/>
              <a:gd name="T6" fmla="*/ 272 w 952"/>
              <a:gd name="T7" fmla="*/ 104 h 952"/>
              <a:gd name="T8" fmla="*/ 80 w 952"/>
              <a:gd name="T9" fmla="*/ 248 h 952"/>
              <a:gd name="T10" fmla="*/ 32 w 952"/>
              <a:gd name="T11" fmla="*/ 584 h 952"/>
              <a:gd name="T12" fmla="*/ 272 w 952"/>
              <a:gd name="T13" fmla="*/ 728 h 952"/>
              <a:gd name="T14" fmla="*/ 512 w 952"/>
              <a:gd name="T15" fmla="*/ 920 h 952"/>
              <a:gd name="T16" fmla="*/ 752 w 952"/>
              <a:gd name="T17" fmla="*/ 920 h 952"/>
              <a:gd name="T18" fmla="*/ 848 w 952"/>
              <a:gd name="T19" fmla="*/ 728 h 952"/>
              <a:gd name="T20" fmla="*/ 848 w 952"/>
              <a:gd name="T21" fmla="*/ 344 h 952"/>
              <a:gd name="T22" fmla="*/ 944 w 952"/>
              <a:gd name="T23" fmla="*/ 20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2" h="952">
                <a:moveTo>
                  <a:pt x="944" y="200"/>
                </a:moveTo>
                <a:cubicBezTo>
                  <a:pt x="936" y="152"/>
                  <a:pt x="856" y="88"/>
                  <a:pt x="800" y="56"/>
                </a:cubicBezTo>
                <a:cubicBezTo>
                  <a:pt x="744" y="24"/>
                  <a:pt x="696" y="0"/>
                  <a:pt x="608" y="8"/>
                </a:cubicBezTo>
                <a:cubicBezTo>
                  <a:pt x="520" y="16"/>
                  <a:pt x="360" y="64"/>
                  <a:pt x="272" y="104"/>
                </a:cubicBezTo>
                <a:cubicBezTo>
                  <a:pt x="184" y="144"/>
                  <a:pt x="120" y="168"/>
                  <a:pt x="80" y="248"/>
                </a:cubicBezTo>
                <a:cubicBezTo>
                  <a:pt x="40" y="328"/>
                  <a:pt x="0" y="504"/>
                  <a:pt x="32" y="584"/>
                </a:cubicBezTo>
                <a:cubicBezTo>
                  <a:pt x="64" y="664"/>
                  <a:pt x="192" y="672"/>
                  <a:pt x="272" y="728"/>
                </a:cubicBezTo>
                <a:cubicBezTo>
                  <a:pt x="352" y="784"/>
                  <a:pt x="432" y="888"/>
                  <a:pt x="512" y="920"/>
                </a:cubicBezTo>
                <a:cubicBezTo>
                  <a:pt x="592" y="952"/>
                  <a:pt x="696" y="952"/>
                  <a:pt x="752" y="920"/>
                </a:cubicBezTo>
                <a:cubicBezTo>
                  <a:pt x="808" y="888"/>
                  <a:pt x="832" y="824"/>
                  <a:pt x="848" y="728"/>
                </a:cubicBezTo>
                <a:cubicBezTo>
                  <a:pt x="864" y="632"/>
                  <a:pt x="832" y="440"/>
                  <a:pt x="848" y="344"/>
                </a:cubicBezTo>
                <a:cubicBezTo>
                  <a:pt x="864" y="248"/>
                  <a:pt x="952" y="248"/>
                  <a:pt x="944" y="200"/>
                </a:cubicBez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4495800" y="25146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8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 descr="Dark upward diagonal"/>
          <p:cNvSpPr>
            <a:spLocks/>
          </p:cNvSpPr>
          <p:nvPr/>
        </p:nvSpPr>
        <p:spPr bwMode="auto">
          <a:xfrm>
            <a:off x="5815013" y="1636713"/>
            <a:ext cx="3055937" cy="1338262"/>
          </a:xfrm>
          <a:custGeom>
            <a:avLst/>
            <a:gdLst>
              <a:gd name="T0" fmla="*/ 405 w 1853"/>
              <a:gd name="T1" fmla="*/ 211 h 771"/>
              <a:gd name="T2" fmla="*/ 75 w 1853"/>
              <a:gd name="T3" fmla="*/ 619 h 771"/>
              <a:gd name="T4" fmla="*/ 855 w 1853"/>
              <a:gd name="T5" fmla="*/ 739 h 771"/>
              <a:gd name="T6" fmla="*/ 1731 w 1853"/>
              <a:gd name="T7" fmla="*/ 427 h 771"/>
              <a:gd name="T8" fmla="*/ 1587 w 1853"/>
              <a:gd name="T9" fmla="*/ 61 h 771"/>
              <a:gd name="T10" fmla="*/ 903 w 1853"/>
              <a:gd name="T11" fmla="*/ 61 h 771"/>
              <a:gd name="T12" fmla="*/ 405 w 1853"/>
              <a:gd name="T13" fmla="*/ 211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53" h="771">
                <a:moveTo>
                  <a:pt x="405" y="211"/>
                </a:moveTo>
                <a:cubicBezTo>
                  <a:pt x="267" y="304"/>
                  <a:pt x="0" y="531"/>
                  <a:pt x="75" y="619"/>
                </a:cubicBezTo>
                <a:cubicBezTo>
                  <a:pt x="150" y="707"/>
                  <a:pt x="579" y="771"/>
                  <a:pt x="855" y="739"/>
                </a:cubicBezTo>
                <a:cubicBezTo>
                  <a:pt x="1131" y="707"/>
                  <a:pt x="1609" y="540"/>
                  <a:pt x="1731" y="427"/>
                </a:cubicBezTo>
                <a:cubicBezTo>
                  <a:pt x="1853" y="314"/>
                  <a:pt x="1725" y="122"/>
                  <a:pt x="1587" y="61"/>
                </a:cubicBezTo>
                <a:cubicBezTo>
                  <a:pt x="1449" y="0"/>
                  <a:pt x="1098" y="38"/>
                  <a:pt x="903" y="61"/>
                </a:cubicBezTo>
                <a:cubicBezTo>
                  <a:pt x="708" y="84"/>
                  <a:pt x="543" y="118"/>
                  <a:pt x="405" y="211"/>
                </a:cubicBezTo>
                <a:close/>
              </a:path>
            </a:pathLst>
          </a:custGeom>
          <a:pattFill prst="dkUpDiag">
            <a:fgClr>
              <a:srgbClr val="009999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 Neveready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010400" cy="4051300"/>
          </a:xfrm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Hypergeometric Probability Distribution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		</a:t>
            </a:r>
            <a:r>
              <a:rPr lang="en-US" altLang="en-US" sz="2400"/>
              <a:t>Bob Neveready has removed two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dead batteries from a flashlight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inadvertently mingled them with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the two good batteries he intended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as replacements. The four batteries look identical.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Bob now randomly selects two of the four batteries.  What is the probability he selects the two good batteries?</a:t>
            </a: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6194425" y="1552575"/>
            <a:ext cx="1949450" cy="1473200"/>
            <a:chOff x="3974" y="702"/>
            <a:chExt cx="1228" cy="928"/>
          </a:xfrm>
        </p:grpSpPr>
        <p:sp>
          <p:nvSpPr>
            <p:cNvPr id="50182" name="Freeform 6"/>
            <p:cNvSpPr>
              <a:spLocks/>
            </p:cNvSpPr>
            <p:nvPr/>
          </p:nvSpPr>
          <p:spPr bwMode="auto">
            <a:xfrm>
              <a:off x="3974" y="702"/>
              <a:ext cx="1228" cy="652"/>
            </a:xfrm>
            <a:custGeom>
              <a:avLst/>
              <a:gdLst>
                <a:gd name="T0" fmla="*/ 2397 w 2455"/>
                <a:gd name="T1" fmla="*/ 645 h 1316"/>
                <a:gd name="T2" fmla="*/ 2452 w 2455"/>
                <a:gd name="T3" fmla="*/ 509 h 1316"/>
                <a:gd name="T4" fmla="*/ 2410 w 2455"/>
                <a:gd name="T5" fmla="*/ 277 h 1316"/>
                <a:gd name="T6" fmla="*/ 2399 w 2455"/>
                <a:gd name="T7" fmla="*/ 256 h 1316"/>
                <a:gd name="T8" fmla="*/ 2364 w 2455"/>
                <a:gd name="T9" fmla="*/ 204 h 1316"/>
                <a:gd name="T10" fmla="*/ 2307 w 2455"/>
                <a:gd name="T11" fmla="*/ 135 h 1316"/>
                <a:gd name="T12" fmla="*/ 2230 w 2455"/>
                <a:gd name="T13" fmla="*/ 67 h 1316"/>
                <a:gd name="T14" fmla="*/ 2132 w 2455"/>
                <a:gd name="T15" fmla="*/ 12 h 1316"/>
                <a:gd name="T16" fmla="*/ 2087 w 2455"/>
                <a:gd name="T17" fmla="*/ 0 h 1316"/>
                <a:gd name="T18" fmla="*/ 2045 w 2455"/>
                <a:gd name="T19" fmla="*/ 4 h 1316"/>
                <a:gd name="T20" fmla="*/ 1971 w 2455"/>
                <a:gd name="T21" fmla="*/ 17 h 1316"/>
                <a:gd name="T22" fmla="*/ 1867 w 2455"/>
                <a:gd name="T23" fmla="*/ 45 h 1316"/>
                <a:gd name="T24" fmla="*/ 1738 w 2455"/>
                <a:gd name="T25" fmla="*/ 92 h 1316"/>
                <a:gd name="T26" fmla="*/ 1637 w 2455"/>
                <a:gd name="T27" fmla="*/ 138 h 1316"/>
                <a:gd name="T28" fmla="*/ 1605 w 2455"/>
                <a:gd name="T29" fmla="*/ 163 h 1316"/>
                <a:gd name="T30" fmla="*/ 1576 w 2455"/>
                <a:gd name="T31" fmla="*/ 204 h 1316"/>
                <a:gd name="T32" fmla="*/ 1569 w 2455"/>
                <a:gd name="T33" fmla="*/ 218 h 1316"/>
                <a:gd name="T34" fmla="*/ 1538 w 2455"/>
                <a:gd name="T35" fmla="*/ 224 h 1316"/>
                <a:gd name="T36" fmla="*/ 1487 w 2455"/>
                <a:gd name="T37" fmla="*/ 240 h 1316"/>
                <a:gd name="T38" fmla="*/ 1417 w 2455"/>
                <a:gd name="T39" fmla="*/ 269 h 1316"/>
                <a:gd name="T40" fmla="*/ 1333 w 2455"/>
                <a:gd name="T41" fmla="*/ 314 h 1316"/>
                <a:gd name="T42" fmla="*/ 116 w 2455"/>
                <a:gd name="T43" fmla="*/ 750 h 1316"/>
                <a:gd name="T44" fmla="*/ 59 w 2455"/>
                <a:gd name="T45" fmla="*/ 789 h 1316"/>
                <a:gd name="T46" fmla="*/ 0 w 2455"/>
                <a:gd name="T47" fmla="*/ 946 h 1316"/>
                <a:gd name="T48" fmla="*/ 45 w 2455"/>
                <a:gd name="T49" fmla="*/ 1147 h 1316"/>
                <a:gd name="T50" fmla="*/ 64 w 2455"/>
                <a:gd name="T51" fmla="*/ 1179 h 1316"/>
                <a:gd name="T52" fmla="*/ 104 w 2455"/>
                <a:gd name="T53" fmla="*/ 1233 h 1316"/>
                <a:gd name="T54" fmla="*/ 164 w 2455"/>
                <a:gd name="T55" fmla="*/ 1285 h 1316"/>
                <a:gd name="T56" fmla="*/ 241 w 2455"/>
                <a:gd name="T57" fmla="*/ 1314 h 1316"/>
                <a:gd name="T58" fmla="*/ 334 w 2455"/>
                <a:gd name="T59" fmla="*/ 1298 h 1316"/>
                <a:gd name="T60" fmla="*/ 1470 w 2455"/>
                <a:gd name="T61" fmla="*/ 828 h 1316"/>
                <a:gd name="T62" fmla="*/ 1519 w 2455"/>
                <a:gd name="T63" fmla="*/ 824 h 1316"/>
                <a:gd name="T64" fmla="*/ 1596 w 2455"/>
                <a:gd name="T65" fmla="*/ 814 h 1316"/>
                <a:gd name="T66" fmla="*/ 1684 w 2455"/>
                <a:gd name="T67" fmla="*/ 798 h 1316"/>
                <a:gd name="T68" fmla="*/ 1770 w 2455"/>
                <a:gd name="T69" fmla="*/ 776 h 1316"/>
                <a:gd name="T70" fmla="*/ 1819 w 2455"/>
                <a:gd name="T71" fmla="*/ 760 h 1316"/>
                <a:gd name="T72" fmla="*/ 1841 w 2455"/>
                <a:gd name="T73" fmla="*/ 770 h 1316"/>
                <a:gd name="T74" fmla="*/ 1895 w 2455"/>
                <a:gd name="T75" fmla="*/ 779 h 1316"/>
                <a:gd name="T76" fmla="*/ 1936 w 2455"/>
                <a:gd name="T77" fmla="*/ 776 h 1316"/>
                <a:gd name="T78" fmla="*/ 2000 w 2455"/>
                <a:gd name="T79" fmla="*/ 764 h 1316"/>
                <a:gd name="T80" fmla="*/ 2099 w 2455"/>
                <a:gd name="T81" fmla="*/ 744 h 1316"/>
                <a:gd name="T82" fmla="*/ 2212 w 2455"/>
                <a:gd name="T83" fmla="*/ 719 h 1316"/>
                <a:gd name="T84" fmla="*/ 2318 w 2455"/>
                <a:gd name="T85" fmla="*/ 69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55" h="1316">
                  <a:moveTo>
                    <a:pt x="2375" y="671"/>
                  </a:moveTo>
                  <a:lnTo>
                    <a:pt x="2381" y="664"/>
                  </a:lnTo>
                  <a:lnTo>
                    <a:pt x="2397" y="645"/>
                  </a:lnTo>
                  <a:lnTo>
                    <a:pt x="2417" y="611"/>
                  </a:lnTo>
                  <a:lnTo>
                    <a:pt x="2438" y="566"/>
                  </a:lnTo>
                  <a:lnTo>
                    <a:pt x="2452" y="509"/>
                  </a:lnTo>
                  <a:lnTo>
                    <a:pt x="2455" y="443"/>
                  </a:lnTo>
                  <a:lnTo>
                    <a:pt x="2444" y="364"/>
                  </a:lnTo>
                  <a:lnTo>
                    <a:pt x="2410" y="277"/>
                  </a:lnTo>
                  <a:lnTo>
                    <a:pt x="2409" y="274"/>
                  </a:lnTo>
                  <a:lnTo>
                    <a:pt x="2404" y="266"/>
                  </a:lnTo>
                  <a:lnTo>
                    <a:pt x="2399" y="256"/>
                  </a:lnTo>
                  <a:lnTo>
                    <a:pt x="2390" y="242"/>
                  </a:lnTo>
                  <a:lnTo>
                    <a:pt x="2378" y="224"/>
                  </a:lnTo>
                  <a:lnTo>
                    <a:pt x="2364" y="204"/>
                  </a:lnTo>
                  <a:lnTo>
                    <a:pt x="2348" y="182"/>
                  </a:lnTo>
                  <a:lnTo>
                    <a:pt x="2329" y="159"/>
                  </a:lnTo>
                  <a:lnTo>
                    <a:pt x="2307" y="135"/>
                  </a:lnTo>
                  <a:lnTo>
                    <a:pt x="2284" y="112"/>
                  </a:lnTo>
                  <a:lnTo>
                    <a:pt x="2257" y="89"/>
                  </a:lnTo>
                  <a:lnTo>
                    <a:pt x="2230" y="67"/>
                  </a:lnTo>
                  <a:lnTo>
                    <a:pt x="2199" y="47"/>
                  </a:lnTo>
                  <a:lnTo>
                    <a:pt x="2167" y="28"/>
                  </a:lnTo>
                  <a:lnTo>
                    <a:pt x="2132" y="12"/>
                  </a:lnTo>
                  <a:lnTo>
                    <a:pt x="2096" y="0"/>
                  </a:lnTo>
                  <a:lnTo>
                    <a:pt x="2094" y="0"/>
                  </a:lnTo>
                  <a:lnTo>
                    <a:pt x="2087" y="0"/>
                  </a:lnTo>
                  <a:lnTo>
                    <a:pt x="2077" y="1"/>
                  </a:lnTo>
                  <a:lnTo>
                    <a:pt x="2064" y="1"/>
                  </a:lnTo>
                  <a:lnTo>
                    <a:pt x="2045" y="4"/>
                  </a:lnTo>
                  <a:lnTo>
                    <a:pt x="2024" y="7"/>
                  </a:lnTo>
                  <a:lnTo>
                    <a:pt x="1998" y="12"/>
                  </a:lnTo>
                  <a:lnTo>
                    <a:pt x="1971" y="17"/>
                  </a:lnTo>
                  <a:lnTo>
                    <a:pt x="1939" y="25"/>
                  </a:lnTo>
                  <a:lnTo>
                    <a:pt x="1905" y="33"/>
                  </a:lnTo>
                  <a:lnTo>
                    <a:pt x="1867" y="45"/>
                  </a:lnTo>
                  <a:lnTo>
                    <a:pt x="1826" y="58"/>
                  </a:lnTo>
                  <a:lnTo>
                    <a:pt x="1784" y="73"/>
                  </a:lnTo>
                  <a:lnTo>
                    <a:pt x="1738" y="92"/>
                  </a:lnTo>
                  <a:lnTo>
                    <a:pt x="1690" y="112"/>
                  </a:lnTo>
                  <a:lnTo>
                    <a:pt x="1640" y="137"/>
                  </a:lnTo>
                  <a:lnTo>
                    <a:pt x="1637" y="138"/>
                  </a:lnTo>
                  <a:lnTo>
                    <a:pt x="1629" y="144"/>
                  </a:lnTo>
                  <a:lnTo>
                    <a:pt x="1618" y="153"/>
                  </a:lnTo>
                  <a:lnTo>
                    <a:pt x="1605" y="163"/>
                  </a:lnTo>
                  <a:lnTo>
                    <a:pt x="1592" y="176"/>
                  </a:lnTo>
                  <a:lnTo>
                    <a:pt x="1582" y="189"/>
                  </a:lnTo>
                  <a:lnTo>
                    <a:pt x="1576" y="204"/>
                  </a:lnTo>
                  <a:lnTo>
                    <a:pt x="1575" y="217"/>
                  </a:lnTo>
                  <a:lnTo>
                    <a:pt x="1573" y="217"/>
                  </a:lnTo>
                  <a:lnTo>
                    <a:pt x="1569" y="218"/>
                  </a:lnTo>
                  <a:lnTo>
                    <a:pt x="1562" y="220"/>
                  </a:lnTo>
                  <a:lnTo>
                    <a:pt x="1551" y="221"/>
                  </a:lnTo>
                  <a:lnTo>
                    <a:pt x="1538" y="224"/>
                  </a:lnTo>
                  <a:lnTo>
                    <a:pt x="1524" y="229"/>
                  </a:lnTo>
                  <a:lnTo>
                    <a:pt x="1506" y="234"/>
                  </a:lnTo>
                  <a:lnTo>
                    <a:pt x="1487" y="240"/>
                  </a:lnTo>
                  <a:lnTo>
                    <a:pt x="1465" y="247"/>
                  </a:lnTo>
                  <a:lnTo>
                    <a:pt x="1442" y="258"/>
                  </a:lnTo>
                  <a:lnTo>
                    <a:pt x="1417" y="269"/>
                  </a:lnTo>
                  <a:lnTo>
                    <a:pt x="1391" y="282"/>
                  </a:lnTo>
                  <a:lnTo>
                    <a:pt x="1362" y="297"/>
                  </a:lnTo>
                  <a:lnTo>
                    <a:pt x="1333" y="314"/>
                  </a:lnTo>
                  <a:lnTo>
                    <a:pt x="1302" y="333"/>
                  </a:lnTo>
                  <a:lnTo>
                    <a:pt x="1270" y="355"/>
                  </a:lnTo>
                  <a:lnTo>
                    <a:pt x="116" y="750"/>
                  </a:lnTo>
                  <a:lnTo>
                    <a:pt x="107" y="754"/>
                  </a:lnTo>
                  <a:lnTo>
                    <a:pt x="87" y="766"/>
                  </a:lnTo>
                  <a:lnTo>
                    <a:pt x="59" y="789"/>
                  </a:lnTo>
                  <a:lnTo>
                    <a:pt x="32" y="827"/>
                  </a:lnTo>
                  <a:lnTo>
                    <a:pt x="10" y="878"/>
                  </a:lnTo>
                  <a:lnTo>
                    <a:pt x="0" y="946"/>
                  </a:lnTo>
                  <a:lnTo>
                    <a:pt x="10" y="1035"/>
                  </a:lnTo>
                  <a:lnTo>
                    <a:pt x="43" y="1144"/>
                  </a:lnTo>
                  <a:lnTo>
                    <a:pt x="45" y="1147"/>
                  </a:lnTo>
                  <a:lnTo>
                    <a:pt x="49" y="1154"/>
                  </a:lnTo>
                  <a:lnTo>
                    <a:pt x="55" y="1166"/>
                  </a:lnTo>
                  <a:lnTo>
                    <a:pt x="64" y="1179"/>
                  </a:lnTo>
                  <a:lnTo>
                    <a:pt x="75" y="1197"/>
                  </a:lnTo>
                  <a:lnTo>
                    <a:pt x="88" y="1214"/>
                  </a:lnTo>
                  <a:lnTo>
                    <a:pt x="104" y="1233"/>
                  </a:lnTo>
                  <a:lnTo>
                    <a:pt x="122" y="1252"/>
                  </a:lnTo>
                  <a:lnTo>
                    <a:pt x="142" y="1269"/>
                  </a:lnTo>
                  <a:lnTo>
                    <a:pt x="164" y="1285"/>
                  </a:lnTo>
                  <a:lnTo>
                    <a:pt x="187" y="1298"/>
                  </a:lnTo>
                  <a:lnTo>
                    <a:pt x="214" y="1309"/>
                  </a:lnTo>
                  <a:lnTo>
                    <a:pt x="241" y="1314"/>
                  </a:lnTo>
                  <a:lnTo>
                    <a:pt x="270" y="1316"/>
                  </a:lnTo>
                  <a:lnTo>
                    <a:pt x="301" y="1310"/>
                  </a:lnTo>
                  <a:lnTo>
                    <a:pt x="334" y="1298"/>
                  </a:lnTo>
                  <a:lnTo>
                    <a:pt x="1460" y="830"/>
                  </a:lnTo>
                  <a:lnTo>
                    <a:pt x="1463" y="830"/>
                  </a:lnTo>
                  <a:lnTo>
                    <a:pt x="1470" y="828"/>
                  </a:lnTo>
                  <a:lnTo>
                    <a:pt x="1483" y="828"/>
                  </a:lnTo>
                  <a:lnTo>
                    <a:pt x="1499" y="825"/>
                  </a:lnTo>
                  <a:lnTo>
                    <a:pt x="1519" y="824"/>
                  </a:lnTo>
                  <a:lnTo>
                    <a:pt x="1543" y="821"/>
                  </a:lnTo>
                  <a:lnTo>
                    <a:pt x="1569" y="818"/>
                  </a:lnTo>
                  <a:lnTo>
                    <a:pt x="1596" y="814"/>
                  </a:lnTo>
                  <a:lnTo>
                    <a:pt x="1626" y="809"/>
                  </a:lnTo>
                  <a:lnTo>
                    <a:pt x="1655" y="804"/>
                  </a:lnTo>
                  <a:lnTo>
                    <a:pt x="1684" y="798"/>
                  </a:lnTo>
                  <a:lnTo>
                    <a:pt x="1714" y="792"/>
                  </a:lnTo>
                  <a:lnTo>
                    <a:pt x="1742" y="785"/>
                  </a:lnTo>
                  <a:lnTo>
                    <a:pt x="1770" y="776"/>
                  </a:lnTo>
                  <a:lnTo>
                    <a:pt x="1794" y="767"/>
                  </a:lnTo>
                  <a:lnTo>
                    <a:pt x="1818" y="758"/>
                  </a:lnTo>
                  <a:lnTo>
                    <a:pt x="1819" y="760"/>
                  </a:lnTo>
                  <a:lnTo>
                    <a:pt x="1824" y="763"/>
                  </a:lnTo>
                  <a:lnTo>
                    <a:pt x="1831" y="766"/>
                  </a:lnTo>
                  <a:lnTo>
                    <a:pt x="1841" y="770"/>
                  </a:lnTo>
                  <a:lnTo>
                    <a:pt x="1856" y="774"/>
                  </a:lnTo>
                  <a:lnTo>
                    <a:pt x="1873" y="777"/>
                  </a:lnTo>
                  <a:lnTo>
                    <a:pt x="1895" y="779"/>
                  </a:lnTo>
                  <a:lnTo>
                    <a:pt x="1921" y="779"/>
                  </a:lnTo>
                  <a:lnTo>
                    <a:pt x="1925" y="779"/>
                  </a:lnTo>
                  <a:lnTo>
                    <a:pt x="1936" y="776"/>
                  </a:lnTo>
                  <a:lnTo>
                    <a:pt x="1952" y="773"/>
                  </a:lnTo>
                  <a:lnTo>
                    <a:pt x="1973" y="769"/>
                  </a:lnTo>
                  <a:lnTo>
                    <a:pt x="2000" y="764"/>
                  </a:lnTo>
                  <a:lnTo>
                    <a:pt x="2030" y="758"/>
                  </a:lnTo>
                  <a:lnTo>
                    <a:pt x="2064" y="751"/>
                  </a:lnTo>
                  <a:lnTo>
                    <a:pt x="2099" y="744"/>
                  </a:lnTo>
                  <a:lnTo>
                    <a:pt x="2137" y="737"/>
                  </a:lnTo>
                  <a:lnTo>
                    <a:pt x="2174" y="728"/>
                  </a:lnTo>
                  <a:lnTo>
                    <a:pt x="2212" y="719"/>
                  </a:lnTo>
                  <a:lnTo>
                    <a:pt x="2249" y="709"/>
                  </a:lnTo>
                  <a:lnTo>
                    <a:pt x="2285" y="700"/>
                  </a:lnTo>
                  <a:lnTo>
                    <a:pt x="2318" y="690"/>
                  </a:lnTo>
                  <a:lnTo>
                    <a:pt x="2349" y="681"/>
                  </a:lnTo>
                  <a:lnTo>
                    <a:pt x="2375" y="67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auto">
            <a:xfrm>
              <a:off x="4798" y="728"/>
              <a:ext cx="387" cy="315"/>
            </a:xfrm>
            <a:custGeom>
              <a:avLst/>
              <a:gdLst>
                <a:gd name="T0" fmla="*/ 8 w 725"/>
                <a:gd name="T1" fmla="*/ 162 h 631"/>
                <a:gd name="T2" fmla="*/ 56 w 725"/>
                <a:gd name="T3" fmla="*/ 178 h 631"/>
                <a:gd name="T4" fmla="*/ 129 w 725"/>
                <a:gd name="T5" fmla="*/ 224 h 631"/>
                <a:gd name="T6" fmla="*/ 198 w 725"/>
                <a:gd name="T7" fmla="*/ 318 h 631"/>
                <a:gd name="T8" fmla="*/ 228 w 725"/>
                <a:gd name="T9" fmla="*/ 393 h 631"/>
                <a:gd name="T10" fmla="*/ 235 w 725"/>
                <a:gd name="T11" fmla="*/ 438 h 631"/>
                <a:gd name="T12" fmla="*/ 239 w 725"/>
                <a:gd name="T13" fmla="*/ 511 h 631"/>
                <a:gd name="T14" fmla="*/ 225 w 725"/>
                <a:gd name="T15" fmla="*/ 588 h 631"/>
                <a:gd name="T16" fmla="*/ 207 w 725"/>
                <a:gd name="T17" fmla="*/ 623 h 631"/>
                <a:gd name="T18" fmla="*/ 211 w 725"/>
                <a:gd name="T19" fmla="*/ 626 h 631"/>
                <a:gd name="T20" fmla="*/ 226 w 725"/>
                <a:gd name="T21" fmla="*/ 629 h 631"/>
                <a:gd name="T22" fmla="*/ 254 w 725"/>
                <a:gd name="T23" fmla="*/ 631 h 631"/>
                <a:gd name="T24" fmla="*/ 300 w 725"/>
                <a:gd name="T25" fmla="*/ 626 h 631"/>
                <a:gd name="T26" fmla="*/ 370 w 725"/>
                <a:gd name="T27" fmla="*/ 616 h 631"/>
                <a:gd name="T28" fmla="*/ 471 w 725"/>
                <a:gd name="T29" fmla="*/ 596 h 631"/>
                <a:gd name="T30" fmla="*/ 603 w 725"/>
                <a:gd name="T31" fmla="*/ 564 h 631"/>
                <a:gd name="T32" fmla="*/ 687 w 725"/>
                <a:gd name="T33" fmla="*/ 536 h 631"/>
                <a:gd name="T34" fmla="*/ 709 w 725"/>
                <a:gd name="T35" fmla="*/ 492 h 631"/>
                <a:gd name="T36" fmla="*/ 725 w 725"/>
                <a:gd name="T37" fmla="*/ 408 h 631"/>
                <a:gd name="T38" fmla="*/ 705 w 725"/>
                <a:gd name="T39" fmla="*/ 281 h 631"/>
                <a:gd name="T40" fmla="*/ 670 w 725"/>
                <a:gd name="T41" fmla="*/ 203 h 631"/>
                <a:gd name="T42" fmla="*/ 661 w 725"/>
                <a:gd name="T43" fmla="*/ 188 h 631"/>
                <a:gd name="T44" fmla="*/ 645 w 725"/>
                <a:gd name="T45" fmla="*/ 165 h 631"/>
                <a:gd name="T46" fmla="*/ 622 w 725"/>
                <a:gd name="T47" fmla="*/ 133 h 631"/>
                <a:gd name="T48" fmla="*/ 591 w 725"/>
                <a:gd name="T49" fmla="*/ 98 h 631"/>
                <a:gd name="T50" fmla="*/ 554 w 725"/>
                <a:gd name="T51" fmla="*/ 64 h 631"/>
                <a:gd name="T52" fmla="*/ 510 w 725"/>
                <a:gd name="T53" fmla="*/ 32 h 631"/>
                <a:gd name="T54" fmla="*/ 462 w 725"/>
                <a:gd name="T55" fmla="*/ 9 h 631"/>
                <a:gd name="T56" fmla="*/ 434 w 725"/>
                <a:gd name="T57" fmla="*/ 0 h 631"/>
                <a:gd name="T58" fmla="*/ 417 w 725"/>
                <a:gd name="T59" fmla="*/ 3 h 631"/>
                <a:gd name="T60" fmla="*/ 385 w 725"/>
                <a:gd name="T61" fmla="*/ 9 h 631"/>
                <a:gd name="T62" fmla="*/ 340 w 725"/>
                <a:gd name="T63" fmla="*/ 19 h 631"/>
                <a:gd name="T64" fmla="*/ 281 w 725"/>
                <a:gd name="T65" fmla="*/ 37 h 631"/>
                <a:gd name="T66" fmla="*/ 213 w 725"/>
                <a:gd name="T67" fmla="*/ 60 h 631"/>
                <a:gd name="T68" fmla="*/ 133 w 725"/>
                <a:gd name="T69" fmla="*/ 92 h 631"/>
                <a:gd name="T70" fmla="*/ 47 w 725"/>
                <a:gd name="T71" fmla="*/ 13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5" h="631">
                  <a:moveTo>
                    <a:pt x="0" y="160"/>
                  </a:moveTo>
                  <a:lnTo>
                    <a:pt x="8" y="162"/>
                  </a:lnTo>
                  <a:lnTo>
                    <a:pt x="27" y="168"/>
                  </a:lnTo>
                  <a:lnTo>
                    <a:pt x="56" y="178"/>
                  </a:lnTo>
                  <a:lnTo>
                    <a:pt x="91" y="197"/>
                  </a:lnTo>
                  <a:lnTo>
                    <a:pt x="129" y="224"/>
                  </a:lnTo>
                  <a:lnTo>
                    <a:pt x="165" y="265"/>
                  </a:lnTo>
                  <a:lnTo>
                    <a:pt x="198" y="318"/>
                  </a:lnTo>
                  <a:lnTo>
                    <a:pt x="226" y="386"/>
                  </a:lnTo>
                  <a:lnTo>
                    <a:pt x="228" y="393"/>
                  </a:lnTo>
                  <a:lnTo>
                    <a:pt x="232" y="411"/>
                  </a:lnTo>
                  <a:lnTo>
                    <a:pt x="235" y="438"/>
                  </a:lnTo>
                  <a:lnTo>
                    <a:pt x="239" y="473"/>
                  </a:lnTo>
                  <a:lnTo>
                    <a:pt x="239" y="511"/>
                  </a:lnTo>
                  <a:lnTo>
                    <a:pt x="235" y="550"/>
                  </a:lnTo>
                  <a:lnTo>
                    <a:pt x="225" y="588"/>
                  </a:lnTo>
                  <a:lnTo>
                    <a:pt x="207" y="623"/>
                  </a:lnTo>
                  <a:lnTo>
                    <a:pt x="207" y="623"/>
                  </a:lnTo>
                  <a:lnTo>
                    <a:pt x="209" y="625"/>
                  </a:lnTo>
                  <a:lnTo>
                    <a:pt x="211" y="626"/>
                  </a:lnTo>
                  <a:lnTo>
                    <a:pt x="217" y="628"/>
                  </a:lnTo>
                  <a:lnTo>
                    <a:pt x="226" y="629"/>
                  </a:lnTo>
                  <a:lnTo>
                    <a:pt x="238" y="631"/>
                  </a:lnTo>
                  <a:lnTo>
                    <a:pt x="254" y="631"/>
                  </a:lnTo>
                  <a:lnTo>
                    <a:pt x="274" y="629"/>
                  </a:lnTo>
                  <a:lnTo>
                    <a:pt x="300" y="626"/>
                  </a:lnTo>
                  <a:lnTo>
                    <a:pt x="332" y="622"/>
                  </a:lnTo>
                  <a:lnTo>
                    <a:pt x="370" y="616"/>
                  </a:lnTo>
                  <a:lnTo>
                    <a:pt x="417" y="607"/>
                  </a:lnTo>
                  <a:lnTo>
                    <a:pt x="471" y="596"/>
                  </a:lnTo>
                  <a:lnTo>
                    <a:pt x="532" y="581"/>
                  </a:lnTo>
                  <a:lnTo>
                    <a:pt x="603" y="564"/>
                  </a:lnTo>
                  <a:lnTo>
                    <a:pt x="683" y="542"/>
                  </a:lnTo>
                  <a:lnTo>
                    <a:pt x="687" y="536"/>
                  </a:lnTo>
                  <a:lnTo>
                    <a:pt x="698" y="520"/>
                  </a:lnTo>
                  <a:lnTo>
                    <a:pt x="709" y="492"/>
                  </a:lnTo>
                  <a:lnTo>
                    <a:pt x="720" y="456"/>
                  </a:lnTo>
                  <a:lnTo>
                    <a:pt x="725" y="408"/>
                  </a:lnTo>
                  <a:lnTo>
                    <a:pt x="721" y="350"/>
                  </a:lnTo>
                  <a:lnTo>
                    <a:pt x="705" y="281"/>
                  </a:lnTo>
                  <a:lnTo>
                    <a:pt x="671" y="204"/>
                  </a:lnTo>
                  <a:lnTo>
                    <a:pt x="670" y="203"/>
                  </a:lnTo>
                  <a:lnTo>
                    <a:pt x="667" y="197"/>
                  </a:lnTo>
                  <a:lnTo>
                    <a:pt x="661" y="188"/>
                  </a:lnTo>
                  <a:lnTo>
                    <a:pt x="654" y="178"/>
                  </a:lnTo>
                  <a:lnTo>
                    <a:pt x="645" y="165"/>
                  </a:lnTo>
                  <a:lnTo>
                    <a:pt x="635" y="149"/>
                  </a:lnTo>
                  <a:lnTo>
                    <a:pt x="622" y="133"/>
                  </a:lnTo>
                  <a:lnTo>
                    <a:pt x="607" y="115"/>
                  </a:lnTo>
                  <a:lnTo>
                    <a:pt x="591" y="98"/>
                  </a:lnTo>
                  <a:lnTo>
                    <a:pt x="572" y="80"/>
                  </a:lnTo>
                  <a:lnTo>
                    <a:pt x="554" y="64"/>
                  </a:lnTo>
                  <a:lnTo>
                    <a:pt x="533" y="47"/>
                  </a:lnTo>
                  <a:lnTo>
                    <a:pt x="510" y="32"/>
                  </a:lnTo>
                  <a:lnTo>
                    <a:pt x="487" y="19"/>
                  </a:lnTo>
                  <a:lnTo>
                    <a:pt x="462" y="9"/>
                  </a:lnTo>
                  <a:lnTo>
                    <a:pt x="436" y="0"/>
                  </a:lnTo>
                  <a:lnTo>
                    <a:pt x="434" y="0"/>
                  </a:lnTo>
                  <a:lnTo>
                    <a:pt x="427" y="2"/>
                  </a:lnTo>
                  <a:lnTo>
                    <a:pt x="417" y="3"/>
                  </a:lnTo>
                  <a:lnTo>
                    <a:pt x="402" y="5"/>
                  </a:lnTo>
                  <a:lnTo>
                    <a:pt x="385" y="9"/>
                  </a:lnTo>
                  <a:lnTo>
                    <a:pt x="364" y="13"/>
                  </a:lnTo>
                  <a:lnTo>
                    <a:pt x="340" y="19"/>
                  </a:lnTo>
                  <a:lnTo>
                    <a:pt x="312" y="26"/>
                  </a:lnTo>
                  <a:lnTo>
                    <a:pt x="281" y="37"/>
                  </a:lnTo>
                  <a:lnTo>
                    <a:pt x="248" y="47"/>
                  </a:lnTo>
                  <a:lnTo>
                    <a:pt x="213" y="60"/>
                  </a:lnTo>
                  <a:lnTo>
                    <a:pt x="174" y="74"/>
                  </a:lnTo>
                  <a:lnTo>
                    <a:pt x="133" y="92"/>
                  </a:lnTo>
                  <a:lnTo>
                    <a:pt x="91" y="112"/>
                  </a:lnTo>
                  <a:lnTo>
                    <a:pt x="47" y="136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E8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auto">
            <a:xfrm>
              <a:off x="4798" y="725"/>
              <a:ext cx="299" cy="114"/>
            </a:xfrm>
            <a:custGeom>
              <a:avLst/>
              <a:gdLst>
                <a:gd name="T0" fmla="*/ 0 w 574"/>
                <a:gd name="T1" fmla="*/ 160 h 227"/>
                <a:gd name="T2" fmla="*/ 2 w 574"/>
                <a:gd name="T3" fmla="*/ 159 h 227"/>
                <a:gd name="T4" fmla="*/ 8 w 574"/>
                <a:gd name="T5" fmla="*/ 156 h 227"/>
                <a:gd name="T6" fmla="*/ 16 w 574"/>
                <a:gd name="T7" fmla="*/ 150 h 227"/>
                <a:gd name="T8" fmla="*/ 30 w 574"/>
                <a:gd name="T9" fmla="*/ 141 h 227"/>
                <a:gd name="T10" fmla="*/ 44 w 574"/>
                <a:gd name="T11" fmla="*/ 133 h 227"/>
                <a:gd name="T12" fmla="*/ 64 w 574"/>
                <a:gd name="T13" fmla="*/ 121 h 227"/>
                <a:gd name="T14" fmla="*/ 86 w 574"/>
                <a:gd name="T15" fmla="*/ 109 h 227"/>
                <a:gd name="T16" fmla="*/ 113 w 574"/>
                <a:gd name="T17" fmla="*/ 98 h 227"/>
                <a:gd name="T18" fmla="*/ 142 w 574"/>
                <a:gd name="T19" fmla="*/ 85 h 227"/>
                <a:gd name="T20" fmla="*/ 175 w 574"/>
                <a:gd name="T21" fmla="*/ 70 h 227"/>
                <a:gd name="T22" fmla="*/ 210 w 574"/>
                <a:gd name="T23" fmla="*/ 57 h 227"/>
                <a:gd name="T24" fmla="*/ 249 w 574"/>
                <a:gd name="T25" fmla="*/ 44 h 227"/>
                <a:gd name="T26" fmla="*/ 292 w 574"/>
                <a:gd name="T27" fmla="*/ 32 h 227"/>
                <a:gd name="T28" fmla="*/ 337 w 574"/>
                <a:gd name="T29" fmla="*/ 21 h 227"/>
                <a:gd name="T30" fmla="*/ 385 w 574"/>
                <a:gd name="T31" fmla="*/ 9 h 227"/>
                <a:gd name="T32" fmla="*/ 436 w 574"/>
                <a:gd name="T33" fmla="*/ 0 h 227"/>
                <a:gd name="T34" fmla="*/ 439 w 574"/>
                <a:gd name="T35" fmla="*/ 2 h 227"/>
                <a:gd name="T36" fmla="*/ 447 w 574"/>
                <a:gd name="T37" fmla="*/ 3 h 227"/>
                <a:gd name="T38" fmla="*/ 460 w 574"/>
                <a:gd name="T39" fmla="*/ 9 h 227"/>
                <a:gd name="T40" fmla="*/ 479 w 574"/>
                <a:gd name="T41" fmla="*/ 16 h 227"/>
                <a:gd name="T42" fmla="*/ 500 w 574"/>
                <a:gd name="T43" fmla="*/ 26 h 227"/>
                <a:gd name="T44" fmla="*/ 523 w 574"/>
                <a:gd name="T45" fmla="*/ 41 h 227"/>
                <a:gd name="T46" fmla="*/ 548 w 574"/>
                <a:gd name="T47" fmla="*/ 58 h 227"/>
                <a:gd name="T48" fmla="*/ 574 w 574"/>
                <a:gd name="T49" fmla="*/ 80 h 227"/>
                <a:gd name="T50" fmla="*/ 570 w 574"/>
                <a:gd name="T51" fmla="*/ 82 h 227"/>
                <a:gd name="T52" fmla="*/ 559 w 574"/>
                <a:gd name="T53" fmla="*/ 83 h 227"/>
                <a:gd name="T54" fmla="*/ 543 w 574"/>
                <a:gd name="T55" fmla="*/ 88 h 227"/>
                <a:gd name="T56" fmla="*/ 520 w 574"/>
                <a:gd name="T57" fmla="*/ 92 h 227"/>
                <a:gd name="T58" fmla="*/ 494 w 574"/>
                <a:gd name="T59" fmla="*/ 99 h 227"/>
                <a:gd name="T60" fmla="*/ 463 w 574"/>
                <a:gd name="T61" fmla="*/ 106 h 227"/>
                <a:gd name="T62" fmla="*/ 430 w 574"/>
                <a:gd name="T63" fmla="*/ 115 h 227"/>
                <a:gd name="T64" fmla="*/ 395 w 574"/>
                <a:gd name="T65" fmla="*/ 124 h 227"/>
                <a:gd name="T66" fmla="*/ 357 w 574"/>
                <a:gd name="T67" fmla="*/ 134 h 227"/>
                <a:gd name="T68" fmla="*/ 321 w 574"/>
                <a:gd name="T69" fmla="*/ 146 h 227"/>
                <a:gd name="T70" fmla="*/ 283 w 574"/>
                <a:gd name="T71" fmla="*/ 159 h 227"/>
                <a:gd name="T72" fmla="*/ 248 w 574"/>
                <a:gd name="T73" fmla="*/ 171 h 227"/>
                <a:gd name="T74" fmla="*/ 213 w 574"/>
                <a:gd name="T75" fmla="*/ 185 h 227"/>
                <a:gd name="T76" fmla="*/ 182 w 574"/>
                <a:gd name="T77" fmla="*/ 198 h 227"/>
                <a:gd name="T78" fmla="*/ 153 w 574"/>
                <a:gd name="T79" fmla="*/ 213 h 227"/>
                <a:gd name="T80" fmla="*/ 130 w 574"/>
                <a:gd name="T81" fmla="*/ 227 h 227"/>
                <a:gd name="T82" fmla="*/ 127 w 574"/>
                <a:gd name="T83" fmla="*/ 224 h 227"/>
                <a:gd name="T84" fmla="*/ 121 w 574"/>
                <a:gd name="T85" fmla="*/ 219 h 227"/>
                <a:gd name="T86" fmla="*/ 110 w 574"/>
                <a:gd name="T87" fmla="*/ 210 h 227"/>
                <a:gd name="T88" fmla="*/ 95 w 574"/>
                <a:gd name="T89" fmla="*/ 198 h 227"/>
                <a:gd name="T90" fmla="*/ 76 w 574"/>
                <a:gd name="T91" fmla="*/ 188 h 227"/>
                <a:gd name="T92" fmla="*/ 54 w 574"/>
                <a:gd name="T93" fmla="*/ 176 h 227"/>
                <a:gd name="T94" fmla="*/ 28 w 574"/>
                <a:gd name="T95" fmla="*/ 168 h 227"/>
                <a:gd name="T96" fmla="*/ 0 w 574"/>
                <a:gd name="T97" fmla="*/ 16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4" h="227">
                  <a:moveTo>
                    <a:pt x="0" y="160"/>
                  </a:moveTo>
                  <a:lnTo>
                    <a:pt x="2" y="159"/>
                  </a:lnTo>
                  <a:lnTo>
                    <a:pt x="8" y="156"/>
                  </a:lnTo>
                  <a:lnTo>
                    <a:pt x="16" y="150"/>
                  </a:lnTo>
                  <a:lnTo>
                    <a:pt x="30" y="141"/>
                  </a:lnTo>
                  <a:lnTo>
                    <a:pt x="44" y="133"/>
                  </a:lnTo>
                  <a:lnTo>
                    <a:pt x="64" y="121"/>
                  </a:lnTo>
                  <a:lnTo>
                    <a:pt x="86" y="109"/>
                  </a:lnTo>
                  <a:lnTo>
                    <a:pt x="113" y="98"/>
                  </a:lnTo>
                  <a:lnTo>
                    <a:pt x="142" y="85"/>
                  </a:lnTo>
                  <a:lnTo>
                    <a:pt x="175" y="70"/>
                  </a:lnTo>
                  <a:lnTo>
                    <a:pt x="210" y="57"/>
                  </a:lnTo>
                  <a:lnTo>
                    <a:pt x="249" y="44"/>
                  </a:lnTo>
                  <a:lnTo>
                    <a:pt x="292" y="32"/>
                  </a:lnTo>
                  <a:lnTo>
                    <a:pt x="337" y="21"/>
                  </a:lnTo>
                  <a:lnTo>
                    <a:pt x="385" y="9"/>
                  </a:lnTo>
                  <a:lnTo>
                    <a:pt x="436" y="0"/>
                  </a:lnTo>
                  <a:lnTo>
                    <a:pt x="439" y="2"/>
                  </a:lnTo>
                  <a:lnTo>
                    <a:pt x="447" y="3"/>
                  </a:lnTo>
                  <a:lnTo>
                    <a:pt x="460" y="9"/>
                  </a:lnTo>
                  <a:lnTo>
                    <a:pt x="479" y="16"/>
                  </a:lnTo>
                  <a:lnTo>
                    <a:pt x="500" y="26"/>
                  </a:lnTo>
                  <a:lnTo>
                    <a:pt x="523" y="41"/>
                  </a:lnTo>
                  <a:lnTo>
                    <a:pt x="548" y="58"/>
                  </a:lnTo>
                  <a:lnTo>
                    <a:pt x="574" y="80"/>
                  </a:lnTo>
                  <a:lnTo>
                    <a:pt x="570" y="82"/>
                  </a:lnTo>
                  <a:lnTo>
                    <a:pt x="559" y="83"/>
                  </a:lnTo>
                  <a:lnTo>
                    <a:pt x="543" y="88"/>
                  </a:lnTo>
                  <a:lnTo>
                    <a:pt x="520" y="92"/>
                  </a:lnTo>
                  <a:lnTo>
                    <a:pt x="494" y="99"/>
                  </a:lnTo>
                  <a:lnTo>
                    <a:pt x="463" y="106"/>
                  </a:lnTo>
                  <a:lnTo>
                    <a:pt x="430" y="115"/>
                  </a:lnTo>
                  <a:lnTo>
                    <a:pt x="395" y="124"/>
                  </a:lnTo>
                  <a:lnTo>
                    <a:pt x="357" y="134"/>
                  </a:lnTo>
                  <a:lnTo>
                    <a:pt x="321" y="146"/>
                  </a:lnTo>
                  <a:lnTo>
                    <a:pt x="283" y="159"/>
                  </a:lnTo>
                  <a:lnTo>
                    <a:pt x="248" y="171"/>
                  </a:lnTo>
                  <a:lnTo>
                    <a:pt x="213" y="185"/>
                  </a:lnTo>
                  <a:lnTo>
                    <a:pt x="182" y="198"/>
                  </a:lnTo>
                  <a:lnTo>
                    <a:pt x="153" y="213"/>
                  </a:lnTo>
                  <a:lnTo>
                    <a:pt x="130" y="227"/>
                  </a:lnTo>
                  <a:lnTo>
                    <a:pt x="127" y="224"/>
                  </a:lnTo>
                  <a:lnTo>
                    <a:pt x="121" y="219"/>
                  </a:lnTo>
                  <a:lnTo>
                    <a:pt x="110" y="210"/>
                  </a:lnTo>
                  <a:lnTo>
                    <a:pt x="95" y="198"/>
                  </a:lnTo>
                  <a:lnTo>
                    <a:pt x="76" y="188"/>
                  </a:lnTo>
                  <a:lnTo>
                    <a:pt x="54" y="176"/>
                  </a:lnTo>
                  <a:lnTo>
                    <a:pt x="28" y="16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auto">
            <a:xfrm rot="113663">
              <a:off x="4789" y="710"/>
              <a:ext cx="249" cy="98"/>
            </a:xfrm>
            <a:custGeom>
              <a:avLst/>
              <a:gdLst>
                <a:gd name="T0" fmla="*/ 0 w 481"/>
                <a:gd name="T1" fmla="*/ 160 h 172"/>
                <a:gd name="T2" fmla="*/ 2 w 481"/>
                <a:gd name="T3" fmla="*/ 159 h 172"/>
                <a:gd name="T4" fmla="*/ 8 w 481"/>
                <a:gd name="T5" fmla="*/ 155 h 172"/>
                <a:gd name="T6" fmla="*/ 18 w 481"/>
                <a:gd name="T7" fmla="*/ 149 h 172"/>
                <a:gd name="T8" fmla="*/ 31 w 481"/>
                <a:gd name="T9" fmla="*/ 140 h 172"/>
                <a:gd name="T10" fmla="*/ 47 w 481"/>
                <a:gd name="T11" fmla="*/ 130 h 172"/>
                <a:gd name="T12" fmla="*/ 67 w 481"/>
                <a:gd name="T13" fmla="*/ 118 h 172"/>
                <a:gd name="T14" fmla="*/ 91 w 481"/>
                <a:gd name="T15" fmla="*/ 105 h 172"/>
                <a:gd name="T16" fmla="*/ 118 w 481"/>
                <a:gd name="T17" fmla="*/ 92 h 172"/>
                <a:gd name="T18" fmla="*/ 147 w 481"/>
                <a:gd name="T19" fmla="*/ 77 h 172"/>
                <a:gd name="T20" fmla="*/ 181 w 481"/>
                <a:gd name="T21" fmla="*/ 64 h 172"/>
                <a:gd name="T22" fmla="*/ 216 w 481"/>
                <a:gd name="T23" fmla="*/ 51 h 172"/>
                <a:gd name="T24" fmla="*/ 255 w 481"/>
                <a:gd name="T25" fmla="*/ 38 h 172"/>
                <a:gd name="T26" fmla="*/ 296 w 481"/>
                <a:gd name="T27" fmla="*/ 26 h 172"/>
                <a:gd name="T28" fmla="*/ 340 w 481"/>
                <a:gd name="T29" fmla="*/ 16 h 172"/>
                <a:gd name="T30" fmla="*/ 386 w 481"/>
                <a:gd name="T31" fmla="*/ 8 h 172"/>
                <a:gd name="T32" fmla="*/ 436 w 481"/>
                <a:gd name="T33" fmla="*/ 0 h 172"/>
                <a:gd name="T34" fmla="*/ 481 w 481"/>
                <a:gd name="T35" fmla="*/ 16 h 172"/>
                <a:gd name="T36" fmla="*/ 478 w 481"/>
                <a:gd name="T37" fmla="*/ 16 h 172"/>
                <a:gd name="T38" fmla="*/ 469 w 481"/>
                <a:gd name="T39" fmla="*/ 18 h 172"/>
                <a:gd name="T40" fmla="*/ 457 w 481"/>
                <a:gd name="T41" fmla="*/ 21 h 172"/>
                <a:gd name="T42" fmla="*/ 440 w 481"/>
                <a:gd name="T43" fmla="*/ 25 h 172"/>
                <a:gd name="T44" fmla="*/ 418 w 481"/>
                <a:gd name="T45" fmla="*/ 29 h 172"/>
                <a:gd name="T46" fmla="*/ 392 w 481"/>
                <a:gd name="T47" fmla="*/ 35 h 172"/>
                <a:gd name="T48" fmla="*/ 364 w 481"/>
                <a:gd name="T49" fmla="*/ 42 h 172"/>
                <a:gd name="T50" fmla="*/ 334 w 481"/>
                <a:gd name="T51" fmla="*/ 51 h 172"/>
                <a:gd name="T52" fmla="*/ 300 w 481"/>
                <a:gd name="T53" fmla="*/ 61 h 172"/>
                <a:gd name="T54" fmla="*/ 265 w 481"/>
                <a:gd name="T55" fmla="*/ 73 h 172"/>
                <a:gd name="T56" fmla="*/ 229 w 481"/>
                <a:gd name="T57" fmla="*/ 86 h 172"/>
                <a:gd name="T58" fmla="*/ 191 w 481"/>
                <a:gd name="T59" fmla="*/ 99 h 172"/>
                <a:gd name="T60" fmla="*/ 153 w 481"/>
                <a:gd name="T61" fmla="*/ 115 h 172"/>
                <a:gd name="T62" fmla="*/ 114 w 481"/>
                <a:gd name="T63" fmla="*/ 133 h 172"/>
                <a:gd name="T64" fmla="*/ 76 w 481"/>
                <a:gd name="T65" fmla="*/ 152 h 172"/>
                <a:gd name="T66" fmla="*/ 40 w 481"/>
                <a:gd name="T67" fmla="*/ 172 h 172"/>
                <a:gd name="T68" fmla="*/ 0 w 481"/>
                <a:gd name="T69" fmla="*/ 16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1" h="172">
                  <a:moveTo>
                    <a:pt x="0" y="160"/>
                  </a:moveTo>
                  <a:lnTo>
                    <a:pt x="2" y="159"/>
                  </a:lnTo>
                  <a:lnTo>
                    <a:pt x="8" y="155"/>
                  </a:lnTo>
                  <a:lnTo>
                    <a:pt x="18" y="149"/>
                  </a:lnTo>
                  <a:lnTo>
                    <a:pt x="31" y="140"/>
                  </a:lnTo>
                  <a:lnTo>
                    <a:pt x="47" y="130"/>
                  </a:lnTo>
                  <a:lnTo>
                    <a:pt x="67" y="118"/>
                  </a:lnTo>
                  <a:lnTo>
                    <a:pt x="91" y="105"/>
                  </a:lnTo>
                  <a:lnTo>
                    <a:pt x="118" y="92"/>
                  </a:lnTo>
                  <a:lnTo>
                    <a:pt x="147" y="77"/>
                  </a:lnTo>
                  <a:lnTo>
                    <a:pt x="181" y="64"/>
                  </a:lnTo>
                  <a:lnTo>
                    <a:pt x="216" y="51"/>
                  </a:lnTo>
                  <a:lnTo>
                    <a:pt x="255" y="38"/>
                  </a:lnTo>
                  <a:lnTo>
                    <a:pt x="296" y="26"/>
                  </a:lnTo>
                  <a:lnTo>
                    <a:pt x="340" y="16"/>
                  </a:lnTo>
                  <a:lnTo>
                    <a:pt x="386" y="8"/>
                  </a:lnTo>
                  <a:lnTo>
                    <a:pt x="436" y="0"/>
                  </a:lnTo>
                  <a:lnTo>
                    <a:pt x="481" y="16"/>
                  </a:lnTo>
                  <a:lnTo>
                    <a:pt x="478" y="16"/>
                  </a:lnTo>
                  <a:lnTo>
                    <a:pt x="469" y="18"/>
                  </a:lnTo>
                  <a:lnTo>
                    <a:pt x="457" y="21"/>
                  </a:lnTo>
                  <a:lnTo>
                    <a:pt x="440" y="25"/>
                  </a:lnTo>
                  <a:lnTo>
                    <a:pt x="418" y="29"/>
                  </a:lnTo>
                  <a:lnTo>
                    <a:pt x="392" y="35"/>
                  </a:lnTo>
                  <a:lnTo>
                    <a:pt x="364" y="42"/>
                  </a:lnTo>
                  <a:lnTo>
                    <a:pt x="334" y="51"/>
                  </a:lnTo>
                  <a:lnTo>
                    <a:pt x="300" y="61"/>
                  </a:lnTo>
                  <a:lnTo>
                    <a:pt x="265" y="73"/>
                  </a:lnTo>
                  <a:lnTo>
                    <a:pt x="229" y="86"/>
                  </a:lnTo>
                  <a:lnTo>
                    <a:pt x="191" y="99"/>
                  </a:lnTo>
                  <a:lnTo>
                    <a:pt x="153" y="115"/>
                  </a:lnTo>
                  <a:lnTo>
                    <a:pt x="114" y="133"/>
                  </a:lnTo>
                  <a:lnTo>
                    <a:pt x="76" y="152"/>
                  </a:lnTo>
                  <a:lnTo>
                    <a:pt x="40" y="17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auto">
            <a:xfrm>
              <a:off x="4907" y="898"/>
              <a:ext cx="252" cy="134"/>
            </a:xfrm>
            <a:custGeom>
              <a:avLst/>
              <a:gdLst>
                <a:gd name="T0" fmla="*/ 0 w 505"/>
                <a:gd name="T1" fmla="*/ 268 h 268"/>
                <a:gd name="T2" fmla="*/ 2 w 505"/>
                <a:gd name="T3" fmla="*/ 268 h 268"/>
                <a:gd name="T4" fmla="*/ 8 w 505"/>
                <a:gd name="T5" fmla="*/ 268 h 268"/>
                <a:gd name="T6" fmla="*/ 18 w 505"/>
                <a:gd name="T7" fmla="*/ 267 h 268"/>
                <a:gd name="T8" fmla="*/ 31 w 505"/>
                <a:gd name="T9" fmla="*/ 265 h 268"/>
                <a:gd name="T10" fmla="*/ 47 w 505"/>
                <a:gd name="T11" fmla="*/ 264 h 268"/>
                <a:gd name="T12" fmla="*/ 67 w 505"/>
                <a:gd name="T13" fmla="*/ 261 h 268"/>
                <a:gd name="T14" fmla="*/ 92 w 505"/>
                <a:gd name="T15" fmla="*/ 258 h 268"/>
                <a:gd name="T16" fmla="*/ 121 w 505"/>
                <a:gd name="T17" fmla="*/ 254 h 268"/>
                <a:gd name="T18" fmla="*/ 153 w 505"/>
                <a:gd name="T19" fmla="*/ 248 h 268"/>
                <a:gd name="T20" fmla="*/ 188 w 505"/>
                <a:gd name="T21" fmla="*/ 242 h 268"/>
                <a:gd name="T22" fmla="*/ 229 w 505"/>
                <a:gd name="T23" fmla="*/ 235 h 268"/>
                <a:gd name="T24" fmla="*/ 271 w 505"/>
                <a:gd name="T25" fmla="*/ 225 h 268"/>
                <a:gd name="T26" fmla="*/ 319 w 505"/>
                <a:gd name="T27" fmla="*/ 214 h 268"/>
                <a:gd name="T28" fmla="*/ 370 w 505"/>
                <a:gd name="T29" fmla="*/ 203 h 268"/>
                <a:gd name="T30" fmla="*/ 425 w 505"/>
                <a:gd name="T31" fmla="*/ 190 h 268"/>
                <a:gd name="T32" fmla="*/ 485 w 505"/>
                <a:gd name="T33" fmla="*/ 174 h 268"/>
                <a:gd name="T34" fmla="*/ 489 w 505"/>
                <a:gd name="T35" fmla="*/ 163 h 268"/>
                <a:gd name="T36" fmla="*/ 500 w 505"/>
                <a:gd name="T37" fmla="*/ 131 h 268"/>
                <a:gd name="T38" fmla="*/ 505 w 505"/>
                <a:gd name="T39" fmla="*/ 78 h 268"/>
                <a:gd name="T40" fmla="*/ 501 w 505"/>
                <a:gd name="T41" fmla="*/ 0 h 268"/>
                <a:gd name="T42" fmla="*/ 18 w 505"/>
                <a:gd name="T43" fmla="*/ 111 h 268"/>
                <a:gd name="T44" fmla="*/ 19 w 505"/>
                <a:gd name="T45" fmla="*/ 130 h 268"/>
                <a:gd name="T46" fmla="*/ 21 w 505"/>
                <a:gd name="T47" fmla="*/ 177 h 268"/>
                <a:gd name="T48" fmla="*/ 16 w 505"/>
                <a:gd name="T49" fmla="*/ 229 h 268"/>
                <a:gd name="T50" fmla="*/ 0 w 505"/>
                <a:gd name="T51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5" h="268">
                  <a:moveTo>
                    <a:pt x="0" y="268"/>
                  </a:moveTo>
                  <a:lnTo>
                    <a:pt x="2" y="268"/>
                  </a:lnTo>
                  <a:lnTo>
                    <a:pt x="8" y="268"/>
                  </a:lnTo>
                  <a:lnTo>
                    <a:pt x="18" y="267"/>
                  </a:lnTo>
                  <a:lnTo>
                    <a:pt x="31" y="265"/>
                  </a:lnTo>
                  <a:lnTo>
                    <a:pt x="47" y="264"/>
                  </a:lnTo>
                  <a:lnTo>
                    <a:pt x="67" y="261"/>
                  </a:lnTo>
                  <a:lnTo>
                    <a:pt x="92" y="258"/>
                  </a:lnTo>
                  <a:lnTo>
                    <a:pt x="121" y="254"/>
                  </a:lnTo>
                  <a:lnTo>
                    <a:pt x="153" y="248"/>
                  </a:lnTo>
                  <a:lnTo>
                    <a:pt x="188" y="242"/>
                  </a:lnTo>
                  <a:lnTo>
                    <a:pt x="229" y="235"/>
                  </a:lnTo>
                  <a:lnTo>
                    <a:pt x="271" y="225"/>
                  </a:lnTo>
                  <a:lnTo>
                    <a:pt x="319" y="214"/>
                  </a:lnTo>
                  <a:lnTo>
                    <a:pt x="370" y="203"/>
                  </a:lnTo>
                  <a:lnTo>
                    <a:pt x="425" y="190"/>
                  </a:lnTo>
                  <a:lnTo>
                    <a:pt x="485" y="174"/>
                  </a:lnTo>
                  <a:lnTo>
                    <a:pt x="489" y="163"/>
                  </a:lnTo>
                  <a:lnTo>
                    <a:pt x="500" y="131"/>
                  </a:lnTo>
                  <a:lnTo>
                    <a:pt x="505" y="78"/>
                  </a:lnTo>
                  <a:lnTo>
                    <a:pt x="501" y="0"/>
                  </a:lnTo>
                  <a:lnTo>
                    <a:pt x="18" y="111"/>
                  </a:lnTo>
                  <a:lnTo>
                    <a:pt x="19" y="130"/>
                  </a:lnTo>
                  <a:lnTo>
                    <a:pt x="21" y="177"/>
                  </a:lnTo>
                  <a:lnTo>
                    <a:pt x="16" y="229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auto">
            <a:xfrm>
              <a:off x="4863" y="836"/>
              <a:ext cx="68" cy="207"/>
            </a:xfrm>
            <a:custGeom>
              <a:avLst/>
              <a:gdLst>
                <a:gd name="T0" fmla="*/ 0 w 135"/>
                <a:gd name="T1" fmla="*/ 11 h 415"/>
                <a:gd name="T2" fmla="*/ 4 w 135"/>
                <a:gd name="T3" fmla="*/ 14 h 415"/>
                <a:gd name="T4" fmla="*/ 15 w 135"/>
                <a:gd name="T5" fmla="*/ 24 h 415"/>
                <a:gd name="T6" fmla="*/ 29 w 135"/>
                <a:gd name="T7" fmla="*/ 42 h 415"/>
                <a:gd name="T8" fmla="*/ 45 w 135"/>
                <a:gd name="T9" fmla="*/ 64 h 415"/>
                <a:gd name="T10" fmla="*/ 63 w 135"/>
                <a:gd name="T11" fmla="*/ 93 h 415"/>
                <a:gd name="T12" fmla="*/ 80 w 135"/>
                <a:gd name="T13" fmla="*/ 125 h 415"/>
                <a:gd name="T14" fmla="*/ 93 w 135"/>
                <a:gd name="T15" fmla="*/ 164 h 415"/>
                <a:gd name="T16" fmla="*/ 102 w 135"/>
                <a:gd name="T17" fmla="*/ 206 h 415"/>
                <a:gd name="T18" fmla="*/ 103 w 135"/>
                <a:gd name="T19" fmla="*/ 225 h 415"/>
                <a:gd name="T20" fmla="*/ 105 w 135"/>
                <a:gd name="T21" fmla="*/ 275 h 415"/>
                <a:gd name="T22" fmla="*/ 98 w 135"/>
                <a:gd name="T23" fmla="*/ 340 h 415"/>
                <a:gd name="T24" fmla="*/ 77 w 135"/>
                <a:gd name="T25" fmla="*/ 409 h 415"/>
                <a:gd name="T26" fmla="*/ 102 w 135"/>
                <a:gd name="T27" fmla="*/ 415 h 415"/>
                <a:gd name="T28" fmla="*/ 106 w 135"/>
                <a:gd name="T29" fmla="*/ 404 h 415"/>
                <a:gd name="T30" fmla="*/ 116 w 135"/>
                <a:gd name="T31" fmla="*/ 378 h 415"/>
                <a:gd name="T32" fmla="*/ 128 w 135"/>
                <a:gd name="T33" fmla="*/ 336 h 415"/>
                <a:gd name="T34" fmla="*/ 135 w 135"/>
                <a:gd name="T35" fmla="*/ 282 h 415"/>
                <a:gd name="T36" fmla="*/ 132 w 135"/>
                <a:gd name="T37" fmla="*/ 218 h 415"/>
                <a:gd name="T38" fmla="*/ 116 w 135"/>
                <a:gd name="T39" fmla="*/ 148 h 415"/>
                <a:gd name="T40" fmla="*/ 80 w 135"/>
                <a:gd name="T41" fmla="*/ 75 h 415"/>
                <a:gd name="T42" fmla="*/ 20 w 135"/>
                <a:gd name="T43" fmla="*/ 0 h 415"/>
                <a:gd name="T44" fmla="*/ 0 w 135"/>
                <a:gd name="T45" fmla="*/ 11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5" h="415">
                  <a:moveTo>
                    <a:pt x="0" y="11"/>
                  </a:moveTo>
                  <a:lnTo>
                    <a:pt x="4" y="14"/>
                  </a:lnTo>
                  <a:lnTo>
                    <a:pt x="15" y="24"/>
                  </a:lnTo>
                  <a:lnTo>
                    <a:pt x="29" y="42"/>
                  </a:lnTo>
                  <a:lnTo>
                    <a:pt x="45" y="64"/>
                  </a:lnTo>
                  <a:lnTo>
                    <a:pt x="63" y="93"/>
                  </a:lnTo>
                  <a:lnTo>
                    <a:pt x="80" y="125"/>
                  </a:lnTo>
                  <a:lnTo>
                    <a:pt x="93" y="164"/>
                  </a:lnTo>
                  <a:lnTo>
                    <a:pt x="102" y="206"/>
                  </a:lnTo>
                  <a:lnTo>
                    <a:pt x="103" y="225"/>
                  </a:lnTo>
                  <a:lnTo>
                    <a:pt x="105" y="275"/>
                  </a:lnTo>
                  <a:lnTo>
                    <a:pt x="98" y="340"/>
                  </a:lnTo>
                  <a:lnTo>
                    <a:pt x="77" y="409"/>
                  </a:lnTo>
                  <a:lnTo>
                    <a:pt x="102" y="415"/>
                  </a:lnTo>
                  <a:lnTo>
                    <a:pt x="106" y="404"/>
                  </a:lnTo>
                  <a:lnTo>
                    <a:pt x="116" y="378"/>
                  </a:lnTo>
                  <a:lnTo>
                    <a:pt x="128" y="336"/>
                  </a:lnTo>
                  <a:lnTo>
                    <a:pt x="135" y="282"/>
                  </a:lnTo>
                  <a:lnTo>
                    <a:pt x="132" y="218"/>
                  </a:lnTo>
                  <a:lnTo>
                    <a:pt x="116" y="148"/>
                  </a:lnTo>
                  <a:lnTo>
                    <a:pt x="80" y="75"/>
                  </a:lnTo>
                  <a:lnTo>
                    <a:pt x="2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auto">
            <a:xfrm>
              <a:off x="4984" y="819"/>
              <a:ext cx="145" cy="50"/>
            </a:xfrm>
            <a:custGeom>
              <a:avLst/>
              <a:gdLst>
                <a:gd name="T0" fmla="*/ 19 w 289"/>
                <a:gd name="T1" fmla="*/ 99 h 99"/>
                <a:gd name="T2" fmla="*/ 278 w 289"/>
                <a:gd name="T3" fmla="*/ 29 h 99"/>
                <a:gd name="T4" fmla="*/ 278 w 289"/>
                <a:gd name="T5" fmla="*/ 29 h 99"/>
                <a:gd name="T6" fmla="*/ 283 w 289"/>
                <a:gd name="T7" fmla="*/ 26 h 99"/>
                <a:gd name="T8" fmla="*/ 288 w 289"/>
                <a:gd name="T9" fmla="*/ 22 h 99"/>
                <a:gd name="T10" fmla="*/ 289 w 289"/>
                <a:gd name="T11" fmla="*/ 18 h 99"/>
                <a:gd name="T12" fmla="*/ 289 w 289"/>
                <a:gd name="T13" fmla="*/ 12 h 99"/>
                <a:gd name="T14" fmla="*/ 286 w 289"/>
                <a:gd name="T15" fmla="*/ 6 h 99"/>
                <a:gd name="T16" fmla="*/ 282 w 289"/>
                <a:gd name="T17" fmla="*/ 2 h 99"/>
                <a:gd name="T18" fmla="*/ 276 w 289"/>
                <a:gd name="T19" fmla="*/ 0 h 99"/>
                <a:gd name="T20" fmla="*/ 270 w 289"/>
                <a:gd name="T21" fmla="*/ 0 h 99"/>
                <a:gd name="T22" fmla="*/ 270 w 289"/>
                <a:gd name="T23" fmla="*/ 0 h 99"/>
                <a:gd name="T24" fmla="*/ 11 w 289"/>
                <a:gd name="T25" fmla="*/ 69 h 99"/>
                <a:gd name="T26" fmla="*/ 11 w 289"/>
                <a:gd name="T27" fmla="*/ 69 h 99"/>
                <a:gd name="T28" fmla="*/ 5 w 289"/>
                <a:gd name="T29" fmla="*/ 72 h 99"/>
                <a:gd name="T30" fmla="*/ 3 w 289"/>
                <a:gd name="T31" fmla="*/ 76 h 99"/>
                <a:gd name="T32" fmla="*/ 0 w 289"/>
                <a:gd name="T33" fmla="*/ 82 h 99"/>
                <a:gd name="T34" fmla="*/ 1 w 289"/>
                <a:gd name="T35" fmla="*/ 88 h 99"/>
                <a:gd name="T36" fmla="*/ 4 w 289"/>
                <a:gd name="T37" fmla="*/ 93 h 99"/>
                <a:gd name="T38" fmla="*/ 8 w 289"/>
                <a:gd name="T39" fmla="*/ 98 h 99"/>
                <a:gd name="T40" fmla="*/ 13 w 289"/>
                <a:gd name="T41" fmla="*/ 99 h 99"/>
                <a:gd name="T42" fmla="*/ 19 w 289"/>
                <a:gd name="T43" fmla="*/ 99 h 99"/>
                <a:gd name="T44" fmla="*/ 19 w 289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9" h="99">
                  <a:moveTo>
                    <a:pt x="19" y="99"/>
                  </a:moveTo>
                  <a:lnTo>
                    <a:pt x="278" y="29"/>
                  </a:lnTo>
                  <a:lnTo>
                    <a:pt x="278" y="29"/>
                  </a:lnTo>
                  <a:lnTo>
                    <a:pt x="283" y="26"/>
                  </a:lnTo>
                  <a:lnTo>
                    <a:pt x="288" y="22"/>
                  </a:lnTo>
                  <a:lnTo>
                    <a:pt x="289" y="18"/>
                  </a:lnTo>
                  <a:lnTo>
                    <a:pt x="289" y="12"/>
                  </a:lnTo>
                  <a:lnTo>
                    <a:pt x="286" y="6"/>
                  </a:lnTo>
                  <a:lnTo>
                    <a:pt x="282" y="2"/>
                  </a:lnTo>
                  <a:lnTo>
                    <a:pt x="276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5" y="72"/>
                  </a:lnTo>
                  <a:lnTo>
                    <a:pt x="3" y="76"/>
                  </a:lnTo>
                  <a:lnTo>
                    <a:pt x="0" y="82"/>
                  </a:lnTo>
                  <a:lnTo>
                    <a:pt x="1" y="88"/>
                  </a:lnTo>
                  <a:lnTo>
                    <a:pt x="4" y="93"/>
                  </a:lnTo>
                  <a:lnTo>
                    <a:pt x="8" y="98"/>
                  </a:lnTo>
                  <a:lnTo>
                    <a:pt x="13" y="99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rgbClr val="C9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auto">
            <a:xfrm>
              <a:off x="4961" y="783"/>
              <a:ext cx="143" cy="48"/>
            </a:xfrm>
            <a:custGeom>
              <a:avLst/>
              <a:gdLst>
                <a:gd name="T0" fmla="*/ 19 w 286"/>
                <a:gd name="T1" fmla="*/ 94 h 94"/>
                <a:gd name="T2" fmla="*/ 274 w 286"/>
                <a:gd name="T3" fmla="*/ 29 h 94"/>
                <a:gd name="T4" fmla="*/ 274 w 286"/>
                <a:gd name="T5" fmla="*/ 29 h 94"/>
                <a:gd name="T6" fmla="*/ 280 w 286"/>
                <a:gd name="T7" fmla="*/ 26 h 94"/>
                <a:gd name="T8" fmla="*/ 284 w 286"/>
                <a:gd name="T9" fmla="*/ 22 h 94"/>
                <a:gd name="T10" fmla="*/ 286 w 286"/>
                <a:gd name="T11" fmla="*/ 17 h 94"/>
                <a:gd name="T12" fmla="*/ 284 w 286"/>
                <a:gd name="T13" fmla="*/ 12 h 94"/>
                <a:gd name="T14" fmla="*/ 281 w 286"/>
                <a:gd name="T15" fmla="*/ 6 h 94"/>
                <a:gd name="T16" fmla="*/ 279 w 286"/>
                <a:gd name="T17" fmla="*/ 1 h 94"/>
                <a:gd name="T18" fmla="*/ 273 w 286"/>
                <a:gd name="T19" fmla="*/ 0 h 94"/>
                <a:gd name="T20" fmla="*/ 267 w 286"/>
                <a:gd name="T21" fmla="*/ 0 h 94"/>
                <a:gd name="T22" fmla="*/ 267 w 286"/>
                <a:gd name="T23" fmla="*/ 0 h 94"/>
                <a:gd name="T24" fmla="*/ 12 w 286"/>
                <a:gd name="T25" fmla="*/ 65 h 94"/>
                <a:gd name="T26" fmla="*/ 12 w 286"/>
                <a:gd name="T27" fmla="*/ 65 h 94"/>
                <a:gd name="T28" fmla="*/ 6 w 286"/>
                <a:gd name="T29" fmla="*/ 68 h 94"/>
                <a:gd name="T30" fmla="*/ 2 w 286"/>
                <a:gd name="T31" fmla="*/ 73 h 94"/>
                <a:gd name="T32" fmla="*/ 0 w 286"/>
                <a:gd name="T33" fmla="*/ 78 h 94"/>
                <a:gd name="T34" fmla="*/ 0 w 286"/>
                <a:gd name="T35" fmla="*/ 84 h 94"/>
                <a:gd name="T36" fmla="*/ 3 w 286"/>
                <a:gd name="T37" fmla="*/ 89 h 94"/>
                <a:gd name="T38" fmla="*/ 8 w 286"/>
                <a:gd name="T39" fmla="*/ 93 h 94"/>
                <a:gd name="T40" fmla="*/ 14 w 286"/>
                <a:gd name="T41" fmla="*/ 94 h 94"/>
                <a:gd name="T42" fmla="*/ 19 w 286"/>
                <a:gd name="T43" fmla="*/ 94 h 94"/>
                <a:gd name="T44" fmla="*/ 19 w 286"/>
                <a:gd name="T4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6" h="94">
                  <a:moveTo>
                    <a:pt x="19" y="94"/>
                  </a:moveTo>
                  <a:lnTo>
                    <a:pt x="274" y="29"/>
                  </a:lnTo>
                  <a:lnTo>
                    <a:pt x="274" y="29"/>
                  </a:lnTo>
                  <a:lnTo>
                    <a:pt x="280" y="26"/>
                  </a:lnTo>
                  <a:lnTo>
                    <a:pt x="284" y="22"/>
                  </a:lnTo>
                  <a:lnTo>
                    <a:pt x="286" y="17"/>
                  </a:lnTo>
                  <a:lnTo>
                    <a:pt x="284" y="12"/>
                  </a:lnTo>
                  <a:lnTo>
                    <a:pt x="281" y="6"/>
                  </a:lnTo>
                  <a:lnTo>
                    <a:pt x="279" y="1"/>
                  </a:lnTo>
                  <a:lnTo>
                    <a:pt x="273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6" y="68"/>
                  </a:lnTo>
                  <a:lnTo>
                    <a:pt x="2" y="73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3" y="89"/>
                  </a:lnTo>
                  <a:lnTo>
                    <a:pt x="8" y="93"/>
                  </a:lnTo>
                  <a:lnTo>
                    <a:pt x="14" y="94"/>
                  </a:lnTo>
                  <a:lnTo>
                    <a:pt x="19" y="94"/>
                  </a:lnTo>
                  <a:lnTo>
                    <a:pt x="19" y="94"/>
                  </a:lnTo>
                  <a:close/>
                </a:path>
              </a:pathLst>
            </a:custGeom>
            <a:solidFill>
              <a:srgbClr val="C9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auto">
            <a:xfrm>
              <a:off x="4928" y="748"/>
              <a:ext cx="137" cy="46"/>
            </a:xfrm>
            <a:custGeom>
              <a:avLst/>
              <a:gdLst>
                <a:gd name="T0" fmla="*/ 19 w 274"/>
                <a:gd name="T1" fmla="*/ 93 h 93"/>
                <a:gd name="T2" fmla="*/ 263 w 274"/>
                <a:gd name="T3" fmla="*/ 29 h 93"/>
                <a:gd name="T4" fmla="*/ 263 w 274"/>
                <a:gd name="T5" fmla="*/ 29 h 93"/>
                <a:gd name="T6" fmla="*/ 268 w 274"/>
                <a:gd name="T7" fmla="*/ 26 h 93"/>
                <a:gd name="T8" fmla="*/ 272 w 274"/>
                <a:gd name="T9" fmla="*/ 21 h 93"/>
                <a:gd name="T10" fmla="*/ 274 w 274"/>
                <a:gd name="T11" fmla="*/ 17 h 93"/>
                <a:gd name="T12" fmla="*/ 274 w 274"/>
                <a:gd name="T13" fmla="*/ 11 h 93"/>
                <a:gd name="T14" fmla="*/ 271 w 274"/>
                <a:gd name="T15" fmla="*/ 5 h 93"/>
                <a:gd name="T16" fmla="*/ 266 w 274"/>
                <a:gd name="T17" fmla="*/ 1 h 93"/>
                <a:gd name="T18" fmla="*/ 261 w 274"/>
                <a:gd name="T19" fmla="*/ 0 h 93"/>
                <a:gd name="T20" fmla="*/ 255 w 274"/>
                <a:gd name="T21" fmla="*/ 0 h 93"/>
                <a:gd name="T22" fmla="*/ 255 w 274"/>
                <a:gd name="T23" fmla="*/ 0 h 93"/>
                <a:gd name="T24" fmla="*/ 12 w 274"/>
                <a:gd name="T25" fmla="*/ 64 h 93"/>
                <a:gd name="T26" fmla="*/ 12 w 274"/>
                <a:gd name="T27" fmla="*/ 64 h 93"/>
                <a:gd name="T28" fmla="*/ 6 w 274"/>
                <a:gd name="T29" fmla="*/ 66 h 93"/>
                <a:gd name="T30" fmla="*/ 1 w 274"/>
                <a:gd name="T31" fmla="*/ 71 h 93"/>
                <a:gd name="T32" fmla="*/ 0 w 274"/>
                <a:gd name="T33" fmla="*/ 77 h 93"/>
                <a:gd name="T34" fmla="*/ 0 w 274"/>
                <a:gd name="T35" fmla="*/ 83 h 93"/>
                <a:gd name="T36" fmla="*/ 3 w 274"/>
                <a:gd name="T37" fmla="*/ 87 h 93"/>
                <a:gd name="T38" fmla="*/ 7 w 274"/>
                <a:gd name="T39" fmla="*/ 91 h 93"/>
                <a:gd name="T40" fmla="*/ 13 w 274"/>
                <a:gd name="T41" fmla="*/ 93 h 93"/>
                <a:gd name="T42" fmla="*/ 19 w 274"/>
                <a:gd name="T43" fmla="*/ 93 h 93"/>
                <a:gd name="T44" fmla="*/ 19 w 274"/>
                <a:gd name="T4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4" h="93">
                  <a:moveTo>
                    <a:pt x="19" y="93"/>
                  </a:moveTo>
                  <a:lnTo>
                    <a:pt x="263" y="29"/>
                  </a:lnTo>
                  <a:lnTo>
                    <a:pt x="263" y="29"/>
                  </a:lnTo>
                  <a:lnTo>
                    <a:pt x="268" y="26"/>
                  </a:lnTo>
                  <a:lnTo>
                    <a:pt x="272" y="21"/>
                  </a:lnTo>
                  <a:lnTo>
                    <a:pt x="274" y="17"/>
                  </a:lnTo>
                  <a:lnTo>
                    <a:pt x="274" y="11"/>
                  </a:lnTo>
                  <a:lnTo>
                    <a:pt x="271" y="5"/>
                  </a:lnTo>
                  <a:lnTo>
                    <a:pt x="266" y="1"/>
                  </a:lnTo>
                  <a:lnTo>
                    <a:pt x="261" y="0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6" y="66"/>
                  </a:lnTo>
                  <a:lnTo>
                    <a:pt x="1" y="71"/>
                  </a:lnTo>
                  <a:lnTo>
                    <a:pt x="0" y="77"/>
                  </a:lnTo>
                  <a:lnTo>
                    <a:pt x="0" y="83"/>
                  </a:lnTo>
                  <a:lnTo>
                    <a:pt x="3" y="87"/>
                  </a:lnTo>
                  <a:lnTo>
                    <a:pt x="7" y="91"/>
                  </a:lnTo>
                  <a:lnTo>
                    <a:pt x="13" y="93"/>
                  </a:lnTo>
                  <a:lnTo>
                    <a:pt x="19" y="93"/>
                  </a:lnTo>
                  <a:lnTo>
                    <a:pt x="19" y="93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auto">
            <a:xfrm>
              <a:off x="5007" y="862"/>
              <a:ext cx="141" cy="46"/>
            </a:xfrm>
            <a:custGeom>
              <a:avLst/>
              <a:gdLst>
                <a:gd name="T0" fmla="*/ 19 w 281"/>
                <a:gd name="T1" fmla="*/ 92 h 92"/>
                <a:gd name="T2" fmla="*/ 269 w 281"/>
                <a:gd name="T3" fmla="*/ 29 h 92"/>
                <a:gd name="T4" fmla="*/ 269 w 281"/>
                <a:gd name="T5" fmla="*/ 29 h 92"/>
                <a:gd name="T6" fmla="*/ 275 w 281"/>
                <a:gd name="T7" fmla="*/ 26 h 92"/>
                <a:gd name="T8" fmla="*/ 280 w 281"/>
                <a:gd name="T9" fmla="*/ 22 h 92"/>
                <a:gd name="T10" fmla="*/ 281 w 281"/>
                <a:gd name="T11" fmla="*/ 16 h 92"/>
                <a:gd name="T12" fmla="*/ 281 w 281"/>
                <a:gd name="T13" fmla="*/ 10 h 92"/>
                <a:gd name="T14" fmla="*/ 278 w 281"/>
                <a:gd name="T15" fmla="*/ 6 h 92"/>
                <a:gd name="T16" fmla="*/ 274 w 281"/>
                <a:gd name="T17" fmla="*/ 2 h 92"/>
                <a:gd name="T18" fmla="*/ 268 w 281"/>
                <a:gd name="T19" fmla="*/ 0 h 92"/>
                <a:gd name="T20" fmla="*/ 262 w 281"/>
                <a:gd name="T21" fmla="*/ 0 h 92"/>
                <a:gd name="T22" fmla="*/ 262 w 281"/>
                <a:gd name="T23" fmla="*/ 0 h 92"/>
                <a:gd name="T24" fmla="*/ 12 w 281"/>
                <a:gd name="T25" fmla="*/ 63 h 92"/>
                <a:gd name="T26" fmla="*/ 12 w 281"/>
                <a:gd name="T27" fmla="*/ 63 h 92"/>
                <a:gd name="T28" fmla="*/ 6 w 281"/>
                <a:gd name="T29" fmla="*/ 66 h 92"/>
                <a:gd name="T30" fmla="*/ 2 w 281"/>
                <a:gd name="T31" fmla="*/ 68 h 92"/>
                <a:gd name="T32" fmla="*/ 0 w 281"/>
                <a:gd name="T33" fmla="*/ 74 h 92"/>
                <a:gd name="T34" fmla="*/ 0 w 281"/>
                <a:gd name="T35" fmla="*/ 80 h 92"/>
                <a:gd name="T36" fmla="*/ 3 w 281"/>
                <a:gd name="T37" fmla="*/ 86 h 92"/>
                <a:gd name="T38" fmla="*/ 7 w 281"/>
                <a:gd name="T39" fmla="*/ 90 h 92"/>
                <a:gd name="T40" fmla="*/ 13 w 281"/>
                <a:gd name="T41" fmla="*/ 92 h 92"/>
                <a:gd name="T42" fmla="*/ 19 w 281"/>
                <a:gd name="T43" fmla="*/ 92 h 92"/>
                <a:gd name="T44" fmla="*/ 19 w 281"/>
                <a:gd name="T4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1" h="92">
                  <a:moveTo>
                    <a:pt x="19" y="92"/>
                  </a:moveTo>
                  <a:lnTo>
                    <a:pt x="269" y="29"/>
                  </a:lnTo>
                  <a:lnTo>
                    <a:pt x="269" y="29"/>
                  </a:lnTo>
                  <a:lnTo>
                    <a:pt x="275" y="26"/>
                  </a:lnTo>
                  <a:lnTo>
                    <a:pt x="280" y="22"/>
                  </a:lnTo>
                  <a:lnTo>
                    <a:pt x="281" y="16"/>
                  </a:lnTo>
                  <a:lnTo>
                    <a:pt x="281" y="10"/>
                  </a:lnTo>
                  <a:lnTo>
                    <a:pt x="278" y="6"/>
                  </a:lnTo>
                  <a:lnTo>
                    <a:pt x="274" y="2"/>
                  </a:lnTo>
                  <a:lnTo>
                    <a:pt x="268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6" y="66"/>
                  </a:lnTo>
                  <a:lnTo>
                    <a:pt x="2" y="68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3" y="86"/>
                  </a:lnTo>
                  <a:lnTo>
                    <a:pt x="7" y="90"/>
                  </a:lnTo>
                  <a:lnTo>
                    <a:pt x="13" y="92"/>
                  </a:lnTo>
                  <a:lnTo>
                    <a:pt x="19" y="92"/>
                  </a:lnTo>
                  <a:lnTo>
                    <a:pt x="19" y="92"/>
                  </a:lnTo>
                  <a:close/>
                </a:path>
              </a:pathLst>
            </a:custGeom>
            <a:solidFill>
              <a:srgbClr val="FF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5025" y="912"/>
              <a:ext cx="133" cy="45"/>
            </a:xfrm>
            <a:custGeom>
              <a:avLst/>
              <a:gdLst>
                <a:gd name="T0" fmla="*/ 18 w 267"/>
                <a:gd name="T1" fmla="*/ 88 h 88"/>
                <a:gd name="T2" fmla="*/ 256 w 267"/>
                <a:gd name="T3" fmla="*/ 29 h 88"/>
                <a:gd name="T4" fmla="*/ 256 w 267"/>
                <a:gd name="T5" fmla="*/ 29 h 88"/>
                <a:gd name="T6" fmla="*/ 261 w 267"/>
                <a:gd name="T7" fmla="*/ 26 h 88"/>
                <a:gd name="T8" fmla="*/ 265 w 267"/>
                <a:gd name="T9" fmla="*/ 21 h 88"/>
                <a:gd name="T10" fmla="*/ 267 w 267"/>
                <a:gd name="T11" fmla="*/ 16 h 88"/>
                <a:gd name="T12" fmla="*/ 267 w 267"/>
                <a:gd name="T13" fmla="*/ 10 h 88"/>
                <a:gd name="T14" fmla="*/ 264 w 267"/>
                <a:gd name="T15" fmla="*/ 5 h 88"/>
                <a:gd name="T16" fmla="*/ 261 w 267"/>
                <a:gd name="T17" fmla="*/ 1 h 88"/>
                <a:gd name="T18" fmla="*/ 255 w 267"/>
                <a:gd name="T19" fmla="*/ 0 h 88"/>
                <a:gd name="T20" fmla="*/ 249 w 267"/>
                <a:gd name="T21" fmla="*/ 0 h 88"/>
                <a:gd name="T22" fmla="*/ 249 w 267"/>
                <a:gd name="T23" fmla="*/ 0 h 88"/>
                <a:gd name="T24" fmla="*/ 10 w 267"/>
                <a:gd name="T25" fmla="*/ 59 h 88"/>
                <a:gd name="T26" fmla="*/ 10 w 267"/>
                <a:gd name="T27" fmla="*/ 59 h 88"/>
                <a:gd name="T28" fmla="*/ 6 w 267"/>
                <a:gd name="T29" fmla="*/ 62 h 88"/>
                <a:gd name="T30" fmla="*/ 2 w 267"/>
                <a:gd name="T31" fmla="*/ 66 h 88"/>
                <a:gd name="T32" fmla="*/ 0 w 267"/>
                <a:gd name="T33" fmla="*/ 72 h 88"/>
                <a:gd name="T34" fmla="*/ 0 w 267"/>
                <a:gd name="T35" fmla="*/ 78 h 88"/>
                <a:gd name="T36" fmla="*/ 3 w 267"/>
                <a:gd name="T37" fmla="*/ 82 h 88"/>
                <a:gd name="T38" fmla="*/ 7 w 267"/>
                <a:gd name="T39" fmla="*/ 87 h 88"/>
                <a:gd name="T40" fmla="*/ 12 w 267"/>
                <a:gd name="T41" fmla="*/ 88 h 88"/>
                <a:gd name="T42" fmla="*/ 18 w 267"/>
                <a:gd name="T43" fmla="*/ 88 h 88"/>
                <a:gd name="T44" fmla="*/ 18 w 267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7" h="88">
                  <a:moveTo>
                    <a:pt x="18" y="88"/>
                  </a:moveTo>
                  <a:lnTo>
                    <a:pt x="256" y="29"/>
                  </a:lnTo>
                  <a:lnTo>
                    <a:pt x="256" y="29"/>
                  </a:lnTo>
                  <a:lnTo>
                    <a:pt x="261" y="26"/>
                  </a:lnTo>
                  <a:lnTo>
                    <a:pt x="265" y="21"/>
                  </a:lnTo>
                  <a:lnTo>
                    <a:pt x="267" y="16"/>
                  </a:lnTo>
                  <a:lnTo>
                    <a:pt x="267" y="10"/>
                  </a:lnTo>
                  <a:lnTo>
                    <a:pt x="264" y="5"/>
                  </a:lnTo>
                  <a:lnTo>
                    <a:pt x="261" y="1"/>
                  </a:lnTo>
                  <a:lnTo>
                    <a:pt x="255" y="0"/>
                  </a:lnTo>
                  <a:lnTo>
                    <a:pt x="249" y="0"/>
                  </a:lnTo>
                  <a:lnTo>
                    <a:pt x="249" y="0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6" y="62"/>
                  </a:lnTo>
                  <a:lnTo>
                    <a:pt x="2" y="66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82"/>
                  </a:lnTo>
                  <a:lnTo>
                    <a:pt x="7" y="87"/>
                  </a:lnTo>
                  <a:lnTo>
                    <a:pt x="12" y="88"/>
                  </a:lnTo>
                  <a:lnTo>
                    <a:pt x="18" y="88"/>
                  </a:lnTo>
                  <a:lnTo>
                    <a:pt x="18" y="88"/>
                  </a:lnTo>
                  <a:close/>
                </a:path>
              </a:pathLst>
            </a:custGeom>
            <a:solidFill>
              <a:srgbClr val="FF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5022" y="958"/>
              <a:ext cx="131" cy="43"/>
            </a:xfrm>
            <a:custGeom>
              <a:avLst/>
              <a:gdLst>
                <a:gd name="T0" fmla="*/ 17 w 260"/>
                <a:gd name="T1" fmla="*/ 86 h 86"/>
                <a:gd name="T2" fmla="*/ 249 w 260"/>
                <a:gd name="T3" fmla="*/ 29 h 86"/>
                <a:gd name="T4" fmla="*/ 249 w 260"/>
                <a:gd name="T5" fmla="*/ 29 h 86"/>
                <a:gd name="T6" fmla="*/ 255 w 260"/>
                <a:gd name="T7" fmla="*/ 26 h 86"/>
                <a:gd name="T8" fmla="*/ 259 w 260"/>
                <a:gd name="T9" fmla="*/ 22 h 86"/>
                <a:gd name="T10" fmla="*/ 260 w 260"/>
                <a:gd name="T11" fmla="*/ 16 h 86"/>
                <a:gd name="T12" fmla="*/ 260 w 260"/>
                <a:gd name="T13" fmla="*/ 10 h 86"/>
                <a:gd name="T14" fmla="*/ 257 w 260"/>
                <a:gd name="T15" fmla="*/ 6 h 86"/>
                <a:gd name="T16" fmla="*/ 253 w 260"/>
                <a:gd name="T17" fmla="*/ 2 h 86"/>
                <a:gd name="T18" fmla="*/ 247 w 260"/>
                <a:gd name="T19" fmla="*/ 0 h 86"/>
                <a:gd name="T20" fmla="*/ 241 w 260"/>
                <a:gd name="T21" fmla="*/ 0 h 86"/>
                <a:gd name="T22" fmla="*/ 241 w 260"/>
                <a:gd name="T23" fmla="*/ 0 h 86"/>
                <a:gd name="T24" fmla="*/ 10 w 260"/>
                <a:gd name="T25" fmla="*/ 57 h 86"/>
                <a:gd name="T26" fmla="*/ 10 w 260"/>
                <a:gd name="T27" fmla="*/ 57 h 86"/>
                <a:gd name="T28" fmla="*/ 6 w 260"/>
                <a:gd name="T29" fmla="*/ 60 h 86"/>
                <a:gd name="T30" fmla="*/ 1 w 260"/>
                <a:gd name="T31" fmla="*/ 64 h 86"/>
                <a:gd name="T32" fmla="*/ 0 w 260"/>
                <a:gd name="T33" fmla="*/ 70 h 86"/>
                <a:gd name="T34" fmla="*/ 0 w 260"/>
                <a:gd name="T35" fmla="*/ 76 h 86"/>
                <a:gd name="T36" fmla="*/ 3 w 260"/>
                <a:gd name="T37" fmla="*/ 80 h 86"/>
                <a:gd name="T38" fmla="*/ 7 w 260"/>
                <a:gd name="T39" fmla="*/ 85 h 86"/>
                <a:gd name="T40" fmla="*/ 11 w 260"/>
                <a:gd name="T41" fmla="*/ 86 h 86"/>
                <a:gd name="T42" fmla="*/ 17 w 260"/>
                <a:gd name="T43" fmla="*/ 86 h 86"/>
                <a:gd name="T44" fmla="*/ 17 w 260"/>
                <a:gd name="T4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0" h="86">
                  <a:moveTo>
                    <a:pt x="17" y="86"/>
                  </a:moveTo>
                  <a:lnTo>
                    <a:pt x="249" y="29"/>
                  </a:lnTo>
                  <a:lnTo>
                    <a:pt x="249" y="29"/>
                  </a:lnTo>
                  <a:lnTo>
                    <a:pt x="255" y="26"/>
                  </a:lnTo>
                  <a:lnTo>
                    <a:pt x="259" y="22"/>
                  </a:lnTo>
                  <a:lnTo>
                    <a:pt x="260" y="16"/>
                  </a:lnTo>
                  <a:lnTo>
                    <a:pt x="260" y="10"/>
                  </a:lnTo>
                  <a:lnTo>
                    <a:pt x="257" y="6"/>
                  </a:lnTo>
                  <a:lnTo>
                    <a:pt x="253" y="2"/>
                  </a:lnTo>
                  <a:lnTo>
                    <a:pt x="247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6" y="60"/>
                  </a:lnTo>
                  <a:lnTo>
                    <a:pt x="1" y="64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3" y="80"/>
                  </a:lnTo>
                  <a:lnTo>
                    <a:pt x="7" y="85"/>
                  </a:lnTo>
                  <a:lnTo>
                    <a:pt x="11" y="86"/>
                  </a:lnTo>
                  <a:lnTo>
                    <a:pt x="17" y="86"/>
                  </a:lnTo>
                  <a:lnTo>
                    <a:pt x="17" y="86"/>
                  </a:lnTo>
                  <a:close/>
                </a:path>
              </a:pathLst>
            </a:custGeom>
            <a:solidFill>
              <a:srgbClr val="FF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auto">
            <a:xfrm>
              <a:off x="5038" y="729"/>
              <a:ext cx="147" cy="258"/>
            </a:xfrm>
            <a:custGeom>
              <a:avLst/>
              <a:gdLst>
                <a:gd name="T0" fmla="*/ 252 w 294"/>
                <a:gd name="T1" fmla="*/ 516 h 516"/>
                <a:gd name="T2" fmla="*/ 271 w 294"/>
                <a:gd name="T3" fmla="*/ 511 h 516"/>
                <a:gd name="T4" fmla="*/ 290 w 294"/>
                <a:gd name="T5" fmla="*/ 445 h 516"/>
                <a:gd name="T6" fmla="*/ 294 w 294"/>
                <a:gd name="T7" fmla="*/ 381 h 516"/>
                <a:gd name="T8" fmla="*/ 286 w 294"/>
                <a:gd name="T9" fmla="*/ 323 h 516"/>
                <a:gd name="T10" fmla="*/ 271 w 294"/>
                <a:gd name="T11" fmla="*/ 270 h 516"/>
                <a:gd name="T12" fmla="*/ 251 w 294"/>
                <a:gd name="T13" fmla="*/ 225 h 516"/>
                <a:gd name="T14" fmla="*/ 233 w 294"/>
                <a:gd name="T15" fmla="*/ 190 h 516"/>
                <a:gd name="T16" fmla="*/ 219 w 294"/>
                <a:gd name="T17" fmla="*/ 169 h 516"/>
                <a:gd name="T18" fmla="*/ 213 w 294"/>
                <a:gd name="T19" fmla="*/ 161 h 516"/>
                <a:gd name="T20" fmla="*/ 179 w 294"/>
                <a:gd name="T21" fmla="*/ 118 h 516"/>
                <a:gd name="T22" fmla="*/ 144 w 294"/>
                <a:gd name="T23" fmla="*/ 81 h 516"/>
                <a:gd name="T24" fmla="*/ 111 w 294"/>
                <a:gd name="T25" fmla="*/ 54 h 516"/>
                <a:gd name="T26" fmla="*/ 80 w 294"/>
                <a:gd name="T27" fmla="*/ 32 h 516"/>
                <a:gd name="T28" fmla="*/ 54 w 294"/>
                <a:gd name="T29" fmla="*/ 17 h 516"/>
                <a:gd name="T30" fmla="*/ 34 w 294"/>
                <a:gd name="T31" fmla="*/ 7 h 516"/>
                <a:gd name="T32" fmla="*/ 19 w 294"/>
                <a:gd name="T33" fmla="*/ 1 h 516"/>
                <a:gd name="T34" fmla="*/ 15 w 294"/>
                <a:gd name="T35" fmla="*/ 0 h 516"/>
                <a:gd name="T36" fmla="*/ 0 w 294"/>
                <a:gd name="T37" fmla="*/ 0 h 516"/>
                <a:gd name="T38" fmla="*/ 6 w 294"/>
                <a:gd name="T39" fmla="*/ 1 h 516"/>
                <a:gd name="T40" fmla="*/ 21 w 294"/>
                <a:gd name="T41" fmla="*/ 8 h 516"/>
                <a:gd name="T42" fmla="*/ 44 w 294"/>
                <a:gd name="T43" fmla="*/ 20 h 516"/>
                <a:gd name="T44" fmla="*/ 73 w 294"/>
                <a:gd name="T45" fmla="*/ 36 h 516"/>
                <a:gd name="T46" fmla="*/ 104 w 294"/>
                <a:gd name="T47" fmla="*/ 59 h 516"/>
                <a:gd name="T48" fmla="*/ 139 w 294"/>
                <a:gd name="T49" fmla="*/ 90 h 516"/>
                <a:gd name="T50" fmla="*/ 171 w 294"/>
                <a:gd name="T51" fmla="*/ 126 h 516"/>
                <a:gd name="T52" fmla="*/ 201 w 294"/>
                <a:gd name="T53" fmla="*/ 171 h 516"/>
                <a:gd name="T54" fmla="*/ 206 w 294"/>
                <a:gd name="T55" fmla="*/ 179 h 516"/>
                <a:gd name="T56" fmla="*/ 219 w 294"/>
                <a:gd name="T57" fmla="*/ 201 h 516"/>
                <a:gd name="T58" fmla="*/ 236 w 294"/>
                <a:gd name="T59" fmla="*/ 234 h 516"/>
                <a:gd name="T60" fmla="*/ 254 w 294"/>
                <a:gd name="T61" fmla="*/ 278 h 516"/>
                <a:gd name="T62" fmla="*/ 267 w 294"/>
                <a:gd name="T63" fmla="*/ 330 h 516"/>
                <a:gd name="T64" fmla="*/ 274 w 294"/>
                <a:gd name="T65" fmla="*/ 388 h 516"/>
                <a:gd name="T66" fmla="*/ 270 w 294"/>
                <a:gd name="T67" fmla="*/ 451 h 516"/>
                <a:gd name="T68" fmla="*/ 252 w 294"/>
                <a:gd name="T69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4" h="516">
                  <a:moveTo>
                    <a:pt x="252" y="516"/>
                  </a:moveTo>
                  <a:lnTo>
                    <a:pt x="271" y="511"/>
                  </a:lnTo>
                  <a:lnTo>
                    <a:pt x="290" y="445"/>
                  </a:lnTo>
                  <a:lnTo>
                    <a:pt x="294" y="381"/>
                  </a:lnTo>
                  <a:lnTo>
                    <a:pt x="286" y="323"/>
                  </a:lnTo>
                  <a:lnTo>
                    <a:pt x="271" y="270"/>
                  </a:lnTo>
                  <a:lnTo>
                    <a:pt x="251" y="225"/>
                  </a:lnTo>
                  <a:lnTo>
                    <a:pt x="233" y="190"/>
                  </a:lnTo>
                  <a:lnTo>
                    <a:pt x="219" y="169"/>
                  </a:lnTo>
                  <a:lnTo>
                    <a:pt x="213" y="161"/>
                  </a:lnTo>
                  <a:lnTo>
                    <a:pt x="179" y="118"/>
                  </a:lnTo>
                  <a:lnTo>
                    <a:pt x="144" y="81"/>
                  </a:lnTo>
                  <a:lnTo>
                    <a:pt x="111" y="54"/>
                  </a:lnTo>
                  <a:lnTo>
                    <a:pt x="80" y="32"/>
                  </a:lnTo>
                  <a:lnTo>
                    <a:pt x="54" y="17"/>
                  </a:lnTo>
                  <a:lnTo>
                    <a:pt x="34" y="7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6" y="1"/>
                  </a:lnTo>
                  <a:lnTo>
                    <a:pt x="21" y="8"/>
                  </a:lnTo>
                  <a:lnTo>
                    <a:pt x="44" y="20"/>
                  </a:lnTo>
                  <a:lnTo>
                    <a:pt x="73" y="36"/>
                  </a:lnTo>
                  <a:lnTo>
                    <a:pt x="104" y="59"/>
                  </a:lnTo>
                  <a:lnTo>
                    <a:pt x="139" y="90"/>
                  </a:lnTo>
                  <a:lnTo>
                    <a:pt x="171" y="126"/>
                  </a:lnTo>
                  <a:lnTo>
                    <a:pt x="201" y="171"/>
                  </a:lnTo>
                  <a:lnTo>
                    <a:pt x="206" y="179"/>
                  </a:lnTo>
                  <a:lnTo>
                    <a:pt x="219" y="201"/>
                  </a:lnTo>
                  <a:lnTo>
                    <a:pt x="236" y="234"/>
                  </a:lnTo>
                  <a:lnTo>
                    <a:pt x="254" y="278"/>
                  </a:lnTo>
                  <a:lnTo>
                    <a:pt x="267" y="330"/>
                  </a:lnTo>
                  <a:lnTo>
                    <a:pt x="274" y="388"/>
                  </a:lnTo>
                  <a:lnTo>
                    <a:pt x="270" y="451"/>
                  </a:lnTo>
                  <a:lnTo>
                    <a:pt x="252" y="516"/>
                  </a:lnTo>
                  <a:close/>
                </a:path>
              </a:pathLst>
            </a:custGeom>
            <a:solidFill>
              <a:srgbClr val="FF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auto">
            <a:xfrm>
              <a:off x="4050" y="825"/>
              <a:ext cx="855" cy="471"/>
            </a:xfrm>
            <a:custGeom>
              <a:avLst/>
              <a:gdLst>
                <a:gd name="T0" fmla="*/ 1421 w 1651"/>
                <a:gd name="T1" fmla="*/ 0 h 941"/>
                <a:gd name="T2" fmla="*/ 1418 w 1651"/>
                <a:gd name="T3" fmla="*/ 1 h 941"/>
                <a:gd name="T4" fmla="*/ 1411 w 1651"/>
                <a:gd name="T5" fmla="*/ 3 h 941"/>
                <a:gd name="T6" fmla="*/ 1401 w 1651"/>
                <a:gd name="T7" fmla="*/ 7 h 941"/>
                <a:gd name="T8" fmla="*/ 1386 w 1651"/>
                <a:gd name="T9" fmla="*/ 11 h 941"/>
                <a:gd name="T10" fmla="*/ 1367 w 1651"/>
                <a:gd name="T11" fmla="*/ 19 h 941"/>
                <a:gd name="T12" fmla="*/ 1348 w 1651"/>
                <a:gd name="T13" fmla="*/ 26 h 941"/>
                <a:gd name="T14" fmla="*/ 1326 w 1651"/>
                <a:gd name="T15" fmla="*/ 35 h 941"/>
                <a:gd name="T16" fmla="*/ 1303 w 1651"/>
                <a:gd name="T17" fmla="*/ 43 h 941"/>
                <a:gd name="T18" fmla="*/ 1280 w 1651"/>
                <a:gd name="T19" fmla="*/ 54 h 941"/>
                <a:gd name="T20" fmla="*/ 1257 w 1651"/>
                <a:gd name="T21" fmla="*/ 64 h 941"/>
                <a:gd name="T22" fmla="*/ 1233 w 1651"/>
                <a:gd name="T23" fmla="*/ 75 h 941"/>
                <a:gd name="T24" fmla="*/ 1211 w 1651"/>
                <a:gd name="T25" fmla="*/ 87 h 941"/>
                <a:gd name="T26" fmla="*/ 1191 w 1651"/>
                <a:gd name="T27" fmla="*/ 99 h 941"/>
                <a:gd name="T28" fmla="*/ 1174 w 1651"/>
                <a:gd name="T29" fmla="*/ 110 h 941"/>
                <a:gd name="T30" fmla="*/ 1159 w 1651"/>
                <a:gd name="T31" fmla="*/ 123 h 941"/>
                <a:gd name="T32" fmla="*/ 1147 w 1651"/>
                <a:gd name="T33" fmla="*/ 135 h 941"/>
                <a:gd name="T34" fmla="*/ 0 w 1651"/>
                <a:gd name="T35" fmla="*/ 524 h 941"/>
                <a:gd name="T36" fmla="*/ 6 w 1651"/>
                <a:gd name="T37" fmla="*/ 527 h 941"/>
                <a:gd name="T38" fmla="*/ 19 w 1651"/>
                <a:gd name="T39" fmla="*/ 534 h 941"/>
                <a:gd name="T40" fmla="*/ 40 w 1651"/>
                <a:gd name="T41" fmla="*/ 547 h 941"/>
                <a:gd name="T42" fmla="*/ 66 w 1651"/>
                <a:gd name="T43" fmla="*/ 567 h 941"/>
                <a:gd name="T44" fmla="*/ 92 w 1651"/>
                <a:gd name="T45" fmla="*/ 595 h 941"/>
                <a:gd name="T46" fmla="*/ 118 w 1651"/>
                <a:gd name="T47" fmla="*/ 630 h 941"/>
                <a:gd name="T48" fmla="*/ 143 w 1651"/>
                <a:gd name="T49" fmla="*/ 674 h 941"/>
                <a:gd name="T50" fmla="*/ 162 w 1651"/>
                <a:gd name="T51" fmla="*/ 728 h 941"/>
                <a:gd name="T52" fmla="*/ 166 w 1651"/>
                <a:gd name="T53" fmla="*/ 745 h 941"/>
                <a:gd name="T54" fmla="*/ 172 w 1651"/>
                <a:gd name="T55" fmla="*/ 793 h 941"/>
                <a:gd name="T56" fmla="*/ 174 w 1651"/>
                <a:gd name="T57" fmla="*/ 861 h 941"/>
                <a:gd name="T58" fmla="*/ 160 w 1651"/>
                <a:gd name="T59" fmla="*/ 941 h 941"/>
                <a:gd name="T60" fmla="*/ 1264 w 1651"/>
                <a:gd name="T61" fmla="*/ 490 h 941"/>
                <a:gd name="T62" fmla="*/ 1267 w 1651"/>
                <a:gd name="T63" fmla="*/ 490 h 941"/>
                <a:gd name="T64" fmla="*/ 1275 w 1651"/>
                <a:gd name="T65" fmla="*/ 489 h 941"/>
                <a:gd name="T66" fmla="*/ 1289 w 1651"/>
                <a:gd name="T67" fmla="*/ 489 h 941"/>
                <a:gd name="T68" fmla="*/ 1307 w 1651"/>
                <a:gd name="T69" fmla="*/ 486 h 941"/>
                <a:gd name="T70" fmla="*/ 1328 w 1651"/>
                <a:gd name="T71" fmla="*/ 484 h 941"/>
                <a:gd name="T72" fmla="*/ 1353 w 1651"/>
                <a:gd name="T73" fmla="*/ 481 h 941"/>
                <a:gd name="T74" fmla="*/ 1379 w 1651"/>
                <a:gd name="T75" fmla="*/ 479 h 941"/>
                <a:gd name="T76" fmla="*/ 1408 w 1651"/>
                <a:gd name="T77" fmla="*/ 476 h 941"/>
                <a:gd name="T78" fmla="*/ 1437 w 1651"/>
                <a:gd name="T79" fmla="*/ 471 h 941"/>
                <a:gd name="T80" fmla="*/ 1468 w 1651"/>
                <a:gd name="T81" fmla="*/ 467 h 941"/>
                <a:gd name="T82" fmla="*/ 1497 w 1651"/>
                <a:gd name="T83" fmla="*/ 461 h 941"/>
                <a:gd name="T84" fmla="*/ 1524 w 1651"/>
                <a:gd name="T85" fmla="*/ 455 h 941"/>
                <a:gd name="T86" fmla="*/ 1552 w 1651"/>
                <a:gd name="T87" fmla="*/ 449 h 941"/>
                <a:gd name="T88" fmla="*/ 1577 w 1651"/>
                <a:gd name="T89" fmla="*/ 442 h 941"/>
                <a:gd name="T90" fmla="*/ 1599 w 1651"/>
                <a:gd name="T91" fmla="*/ 435 h 941"/>
                <a:gd name="T92" fmla="*/ 1616 w 1651"/>
                <a:gd name="T93" fmla="*/ 428 h 941"/>
                <a:gd name="T94" fmla="*/ 1619 w 1651"/>
                <a:gd name="T95" fmla="*/ 422 h 941"/>
                <a:gd name="T96" fmla="*/ 1626 w 1651"/>
                <a:gd name="T97" fmla="*/ 407 h 941"/>
                <a:gd name="T98" fmla="*/ 1636 w 1651"/>
                <a:gd name="T99" fmla="*/ 383 h 941"/>
                <a:gd name="T100" fmla="*/ 1645 w 1651"/>
                <a:gd name="T101" fmla="*/ 350 h 941"/>
                <a:gd name="T102" fmla="*/ 1651 w 1651"/>
                <a:gd name="T103" fmla="*/ 311 h 941"/>
                <a:gd name="T104" fmla="*/ 1651 w 1651"/>
                <a:gd name="T105" fmla="*/ 266 h 941"/>
                <a:gd name="T106" fmla="*/ 1644 w 1651"/>
                <a:gd name="T107" fmla="*/ 218 h 941"/>
                <a:gd name="T108" fmla="*/ 1625 w 1651"/>
                <a:gd name="T109" fmla="*/ 166 h 941"/>
                <a:gd name="T110" fmla="*/ 1622 w 1651"/>
                <a:gd name="T111" fmla="*/ 160 h 941"/>
                <a:gd name="T112" fmla="*/ 1613 w 1651"/>
                <a:gd name="T113" fmla="*/ 144 h 941"/>
                <a:gd name="T114" fmla="*/ 1600 w 1651"/>
                <a:gd name="T115" fmla="*/ 120 h 941"/>
                <a:gd name="T116" fmla="*/ 1578 w 1651"/>
                <a:gd name="T117" fmla="*/ 94 h 941"/>
                <a:gd name="T118" fmla="*/ 1551 w 1651"/>
                <a:gd name="T119" fmla="*/ 65 h 941"/>
                <a:gd name="T120" fmla="*/ 1516 w 1651"/>
                <a:gd name="T121" fmla="*/ 39 h 941"/>
                <a:gd name="T122" fmla="*/ 1472 w 1651"/>
                <a:gd name="T123" fmla="*/ 16 h 941"/>
                <a:gd name="T124" fmla="*/ 1421 w 1651"/>
                <a:gd name="T125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51" h="941">
                  <a:moveTo>
                    <a:pt x="1421" y="0"/>
                  </a:moveTo>
                  <a:lnTo>
                    <a:pt x="1418" y="1"/>
                  </a:lnTo>
                  <a:lnTo>
                    <a:pt x="1411" y="3"/>
                  </a:lnTo>
                  <a:lnTo>
                    <a:pt x="1401" y="7"/>
                  </a:lnTo>
                  <a:lnTo>
                    <a:pt x="1386" y="11"/>
                  </a:lnTo>
                  <a:lnTo>
                    <a:pt x="1367" y="19"/>
                  </a:lnTo>
                  <a:lnTo>
                    <a:pt x="1348" y="26"/>
                  </a:lnTo>
                  <a:lnTo>
                    <a:pt x="1326" y="35"/>
                  </a:lnTo>
                  <a:lnTo>
                    <a:pt x="1303" y="43"/>
                  </a:lnTo>
                  <a:lnTo>
                    <a:pt x="1280" y="54"/>
                  </a:lnTo>
                  <a:lnTo>
                    <a:pt x="1257" y="64"/>
                  </a:lnTo>
                  <a:lnTo>
                    <a:pt x="1233" y="75"/>
                  </a:lnTo>
                  <a:lnTo>
                    <a:pt x="1211" y="87"/>
                  </a:lnTo>
                  <a:lnTo>
                    <a:pt x="1191" y="99"/>
                  </a:lnTo>
                  <a:lnTo>
                    <a:pt x="1174" y="110"/>
                  </a:lnTo>
                  <a:lnTo>
                    <a:pt x="1159" y="123"/>
                  </a:lnTo>
                  <a:lnTo>
                    <a:pt x="1147" y="135"/>
                  </a:lnTo>
                  <a:lnTo>
                    <a:pt x="0" y="524"/>
                  </a:lnTo>
                  <a:lnTo>
                    <a:pt x="6" y="527"/>
                  </a:lnTo>
                  <a:lnTo>
                    <a:pt x="19" y="534"/>
                  </a:lnTo>
                  <a:lnTo>
                    <a:pt x="40" y="547"/>
                  </a:lnTo>
                  <a:lnTo>
                    <a:pt x="66" y="567"/>
                  </a:lnTo>
                  <a:lnTo>
                    <a:pt x="92" y="595"/>
                  </a:lnTo>
                  <a:lnTo>
                    <a:pt x="118" y="630"/>
                  </a:lnTo>
                  <a:lnTo>
                    <a:pt x="143" y="674"/>
                  </a:lnTo>
                  <a:lnTo>
                    <a:pt x="162" y="728"/>
                  </a:lnTo>
                  <a:lnTo>
                    <a:pt x="166" y="745"/>
                  </a:lnTo>
                  <a:lnTo>
                    <a:pt x="172" y="793"/>
                  </a:lnTo>
                  <a:lnTo>
                    <a:pt x="174" y="861"/>
                  </a:lnTo>
                  <a:lnTo>
                    <a:pt x="160" y="941"/>
                  </a:lnTo>
                  <a:lnTo>
                    <a:pt x="1264" y="490"/>
                  </a:lnTo>
                  <a:lnTo>
                    <a:pt x="1267" y="490"/>
                  </a:lnTo>
                  <a:lnTo>
                    <a:pt x="1275" y="489"/>
                  </a:lnTo>
                  <a:lnTo>
                    <a:pt x="1289" y="489"/>
                  </a:lnTo>
                  <a:lnTo>
                    <a:pt x="1307" y="486"/>
                  </a:lnTo>
                  <a:lnTo>
                    <a:pt x="1328" y="484"/>
                  </a:lnTo>
                  <a:lnTo>
                    <a:pt x="1353" y="481"/>
                  </a:lnTo>
                  <a:lnTo>
                    <a:pt x="1379" y="479"/>
                  </a:lnTo>
                  <a:lnTo>
                    <a:pt x="1408" y="476"/>
                  </a:lnTo>
                  <a:lnTo>
                    <a:pt x="1437" y="471"/>
                  </a:lnTo>
                  <a:lnTo>
                    <a:pt x="1468" y="467"/>
                  </a:lnTo>
                  <a:lnTo>
                    <a:pt x="1497" y="461"/>
                  </a:lnTo>
                  <a:lnTo>
                    <a:pt x="1524" y="455"/>
                  </a:lnTo>
                  <a:lnTo>
                    <a:pt x="1552" y="449"/>
                  </a:lnTo>
                  <a:lnTo>
                    <a:pt x="1577" y="442"/>
                  </a:lnTo>
                  <a:lnTo>
                    <a:pt x="1599" y="435"/>
                  </a:lnTo>
                  <a:lnTo>
                    <a:pt x="1616" y="428"/>
                  </a:lnTo>
                  <a:lnTo>
                    <a:pt x="1619" y="422"/>
                  </a:lnTo>
                  <a:lnTo>
                    <a:pt x="1626" y="407"/>
                  </a:lnTo>
                  <a:lnTo>
                    <a:pt x="1636" y="383"/>
                  </a:lnTo>
                  <a:lnTo>
                    <a:pt x="1645" y="350"/>
                  </a:lnTo>
                  <a:lnTo>
                    <a:pt x="1651" y="311"/>
                  </a:lnTo>
                  <a:lnTo>
                    <a:pt x="1651" y="266"/>
                  </a:lnTo>
                  <a:lnTo>
                    <a:pt x="1644" y="218"/>
                  </a:lnTo>
                  <a:lnTo>
                    <a:pt x="1625" y="166"/>
                  </a:lnTo>
                  <a:lnTo>
                    <a:pt x="1622" y="160"/>
                  </a:lnTo>
                  <a:lnTo>
                    <a:pt x="1613" y="144"/>
                  </a:lnTo>
                  <a:lnTo>
                    <a:pt x="1600" y="120"/>
                  </a:lnTo>
                  <a:lnTo>
                    <a:pt x="1578" y="94"/>
                  </a:lnTo>
                  <a:lnTo>
                    <a:pt x="1551" y="65"/>
                  </a:lnTo>
                  <a:lnTo>
                    <a:pt x="1516" y="39"/>
                  </a:lnTo>
                  <a:lnTo>
                    <a:pt x="1472" y="16"/>
                  </a:lnTo>
                  <a:lnTo>
                    <a:pt x="1421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auto">
            <a:xfrm>
              <a:off x="4133" y="988"/>
              <a:ext cx="754" cy="335"/>
            </a:xfrm>
            <a:custGeom>
              <a:avLst/>
              <a:gdLst>
                <a:gd name="T0" fmla="*/ 1490 w 1491"/>
                <a:gd name="T1" fmla="*/ 0 h 681"/>
                <a:gd name="T2" fmla="*/ 1490 w 1491"/>
                <a:gd name="T3" fmla="*/ 5 h 681"/>
                <a:gd name="T4" fmla="*/ 1491 w 1491"/>
                <a:gd name="T5" fmla="*/ 16 h 681"/>
                <a:gd name="T6" fmla="*/ 1491 w 1491"/>
                <a:gd name="T7" fmla="*/ 34 h 681"/>
                <a:gd name="T8" fmla="*/ 1491 w 1491"/>
                <a:gd name="T9" fmla="*/ 57 h 681"/>
                <a:gd name="T10" fmla="*/ 1487 w 1491"/>
                <a:gd name="T11" fmla="*/ 83 h 681"/>
                <a:gd name="T12" fmla="*/ 1481 w 1491"/>
                <a:gd name="T13" fmla="*/ 111 h 681"/>
                <a:gd name="T14" fmla="*/ 1471 w 1491"/>
                <a:gd name="T15" fmla="*/ 140 h 681"/>
                <a:gd name="T16" fmla="*/ 1456 w 1491"/>
                <a:gd name="T17" fmla="*/ 168 h 681"/>
                <a:gd name="T18" fmla="*/ 1455 w 1491"/>
                <a:gd name="T19" fmla="*/ 168 h 681"/>
                <a:gd name="T20" fmla="*/ 1452 w 1491"/>
                <a:gd name="T21" fmla="*/ 169 h 681"/>
                <a:gd name="T22" fmla="*/ 1447 w 1491"/>
                <a:gd name="T23" fmla="*/ 172 h 681"/>
                <a:gd name="T24" fmla="*/ 1440 w 1491"/>
                <a:gd name="T25" fmla="*/ 175 h 681"/>
                <a:gd name="T26" fmla="*/ 1430 w 1491"/>
                <a:gd name="T27" fmla="*/ 178 h 681"/>
                <a:gd name="T28" fmla="*/ 1418 w 1491"/>
                <a:gd name="T29" fmla="*/ 182 h 681"/>
                <a:gd name="T30" fmla="*/ 1402 w 1491"/>
                <a:gd name="T31" fmla="*/ 187 h 681"/>
                <a:gd name="T32" fmla="*/ 1383 w 1491"/>
                <a:gd name="T33" fmla="*/ 191 h 681"/>
                <a:gd name="T34" fmla="*/ 1361 w 1491"/>
                <a:gd name="T35" fmla="*/ 195 h 681"/>
                <a:gd name="T36" fmla="*/ 1337 w 1491"/>
                <a:gd name="T37" fmla="*/ 201 h 681"/>
                <a:gd name="T38" fmla="*/ 1308 w 1491"/>
                <a:gd name="T39" fmla="*/ 205 h 681"/>
                <a:gd name="T40" fmla="*/ 1276 w 1491"/>
                <a:gd name="T41" fmla="*/ 211 h 681"/>
                <a:gd name="T42" fmla="*/ 1239 w 1491"/>
                <a:gd name="T43" fmla="*/ 216 h 681"/>
                <a:gd name="T44" fmla="*/ 1198 w 1491"/>
                <a:gd name="T45" fmla="*/ 221 h 681"/>
                <a:gd name="T46" fmla="*/ 1153 w 1491"/>
                <a:gd name="T47" fmla="*/ 226 h 681"/>
                <a:gd name="T48" fmla="*/ 1104 w 1491"/>
                <a:gd name="T49" fmla="*/ 230 h 681"/>
                <a:gd name="T50" fmla="*/ 0 w 1491"/>
                <a:gd name="T51" fmla="*/ 681 h 681"/>
                <a:gd name="T52" fmla="*/ 3 w 1491"/>
                <a:gd name="T53" fmla="*/ 670 h 681"/>
                <a:gd name="T54" fmla="*/ 9 w 1491"/>
                <a:gd name="T55" fmla="*/ 636 h 681"/>
                <a:gd name="T56" fmla="*/ 14 w 1491"/>
                <a:gd name="T57" fmla="*/ 591 h 681"/>
                <a:gd name="T58" fmla="*/ 12 w 1491"/>
                <a:gd name="T59" fmla="*/ 536 h 681"/>
                <a:gd name="T60" fmla="*/ 1083 w 1491"/>
                <a:gd name="T61" fmla="*/ 120 h 681"/>
                <a:gd name="T62" fmla="*/ 1086 w 1491"/>
                <a:gd name="T63" fmla="*/ 120 h 681"/>
                <a:gd name="T64" fmla="*/ 1097 w 1491"/>
                <a:gd name="T65" fmla="*/ 117 h 681"/>
                <a:gd name="T66" fmla="*/ 1111 w 1491"/>
                <a:gd name="T67" fmla="*/ 114 h 681"/>
                <a:gd name="T68" fmla="*/ 1130 w 1491"/>
                <a:gd name="T69" fmla="*/ 111 h 681"/>
                <a:gd name="T70" fmla="*/ 1155 w 1491"/>
                <a:gd name="T71" fmla="*/ 105 h 681"/>
                <a:gd name="T72" fmla="*/ 1181 w 1491"/>
                <a:gd name="T73" fmla="*/ 99 h 681"/>
                <a:gd name="T74" fmla="*/ 1212 w 1491"/>
                <a:gd name="T75" fmla="*/ 93 h 681"/>
                <a:gd name="T76" fmla="*/ 1244 w 1491"/>
                <a:gd name="T77" fmla="*/ 85 h 681"/>
                <a:gd name="T78" fmla="*/ 1277 w 1491"/>
                <a:gd name="T79" fmla="*/ 76 h 681"/>
                <a:gd name="T80" fmla="*/ 1311 w 1491"/>
                <a:gd name="T81" fmla="*/ 67 h 681"/>
                <a:gd name="T82" fmla="*/ 1344 w 1491"/>
                <a:gd name="T83" fmla="*/ 57 h 681"/>
                <a:gd name="T84" fmla="*/ 1377 w 1491"/>
                <a:gd name="T85" fmla="*/ 47 h 681"/>
                <a:gd name="T86" fmla="*/ 1409 w 1491"/>
                <a:gd name="T87" fmla="*/ 37 h 681"/>
                <a:gd name="T88" fmla="*/ 1439 w 1491"/>
                <a:gd name="T89" fmla="*/ 25 h 681"/>
                <a:gd name="T90" fmla="*/ 1466 w 1491"/>
                <a:gd name="T91" fmla="*/ 13 h 681"/>
                <a:gd name="T92" fmla="*/ 1490 w 1491"/>
                <a:gd name="T93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91" h="681">
                  <a:moveTo>
                    <a:pt x="1490" y="0"/>
                  </a:moveTo>
                  <a:lnTo>
                    <a:pt x="1490" y="5"/>
                  </a:lnTo>
                  <a:lnTo>
                    <a:pt x="1491" y="16"/>
                  </a:lnTo>
                  <a:lnTo>
                    <a:pt x="1491" y="34"/>
                  </a:lnTo>
                  <a:lnTo>
                    <a:pt x="1491" y="57"/>
                  </a:lnTo>
                  <a:lnTo>
                    <a:pt x="1487" y="83"/>
                  </a:lnTo>
                  <a:lnTo>
                    <a:pt x="1481" y="111"/>
                  </a:lnTo>
                  <a:lnTo>
                    <a:pt x="1471" y="140"/>
                  </a:lnTo>
                  <a:lnTo>
                    <a:pt x="1456" y="168"/>
                  </a:lnTo>
                  <a:lnTo>
                    <a:pt x="1455" y="168"/>
                  </a:lnTo>
                  <a:lnTo>
                    <a:pt x="1452" y="169"/>
                  </a:lnTo>
                  <a:lnTo>
                    <a:pt x="1447" y="172"/>
                  </a:lnTo>
                  <a:lnTo>
                    <a:pt x="1440" y="175"/>
                  </a:lnTo>
                  <a:lnTo>
                    <a:pt x="1430" y="178"/>
                  </a:lnTo>
                  <a:lnTo>
                    <a:pt x="1418" y="182"/>
                  </a:lnTo>
                  <a:lnTo>
                    <a:pt x="1402" y="187"/>
                  </a:lnTo>
                  <a:lnTo>
                    <a:pt x="1383" y="191"/>
                  </a:lnTo>
                  <a:lnTo>
                    <a:pt x="1361" y="195"/>
                  </a:lnTo>
                  <a:lnTo>
                    <a:pt x="1337" y="201"/>
                  </a:lnTo>
                  <a:lnTo>
                    <a:pt x="1308" y="205"/>
                  </a:lnTo>
                  <a:lnTo>
                    <a:pt x="1276" y="211"/>
                  </a:lnTo>
                  <a:lnTo>
                    <a:pt x="1239" y="216"/>
                  </a:lnTo>
                  <a:lnTo>
                    <a:pt x="1198" y="221"/>
                  </a:lnTo>
                  <a:lnTo>
                    <a:pt x="1153" y="226"/>
                  </a:lnTo>
                  <a:lnTo>
                    <a:pt x="1104" y="230"/>
                  </a:lnTo>
                  <a:lnTo>
                    <a:pt x="0" y="681"/>
                  </a:lnTo>
                  <a:lnTo>
                    <a:pt x="3" y="670"/>
                  </a:lnTo>
                  <a:lnTo>
                    <a:pt x="9" y="636"/>
                  </a:lnTo>
                  <a:lnTo>
                    <a:pt x="14" y="591"/>
                  </a:lnTo>
                  <a:lnTo>
                    <a:pt x="12" y="536"/>
                  </a:lnTo>
                  <a:lnTo>
                    <a:pt x="1083" y="120"/>
                  </a:lnTo>
                  <a:lnTo>
                    <a:pt x="1086" y="120"/>
                  </a:lnTo>
                  <a:lnTo>
                    <a:pt x="1097" y="117"/>
                  </a:lnTo>
                  <a:lnTo>
                    <a:pt x="1111" y="114"/>
                  </a:lnTo>
                  <a:lnTo>
                    <a:pt x="1130" y="111"/>
                  </a:lnTo>
                  <a:lnTo>
                    <a:pt x="1155" y="105"/>
                  </a:lnTo>
                  <a:lnTo>
                    <a:pt x="1181" y="99"/>
                  </a:lnTo>
                  <a:lnTo>
                    <a:pt x="1212" y="93"/>
                  </a:lnTo>
                  <a:lnTo>
                    <a:pt x="1244" y="85"/>
                  </a:lnTo>
                  <a:lnTo>
                    <a:pt x="1277" y="76"/>
                  </a:lnTo>
                  <a:lnTo>
                    <a:pt x="1311" y="67"/>
                  </a:lnTo>
                  <a:lnTo>
                    <a:pt x="1344" y="57"/>
                  </a:lnTo>
                  <a:lnTo>
                    <a:pt x="1377" y="47"/>
                  </a:lnTo>
                  <a:lnTo>
                    <a:pt x="1409" y="37"/>
                  </a:lnTo>
                  <a:lnTo>
                    <a:pt x="1439" y="25"/>
                  </a:lnTo>
                  <a:lnTo>
                    <a:pt x="1466" y="13"/>
                  </a:lnTo>
                  <a:lnTo>
                    <a:pt x="149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auto">
            <a:xfrm>
              <a:off x="3989" y="1112"/>
              <a:ext cx="135" cy="211"/>
            </a:xfrm>
            <a:custGeom>
              <a:avLst/>
              <a:gdLst>
                <a:gd name="T0" fmla="*/ 183 w 246"/>
                <a:gd name="T1" fmla="*/ 396 h 399"/>
                <a:gd name="T2" fmla="*/ 205 w 246"/>
                <a:gd name="T3" fmla="*/ 383 h 399"/>
                <a:gd name="T4" fmla="*/ 223 w 246"/>
                <a:gd name="T5" fmla="*/ 362 h 399"/>
                <a:gd name="T6" fmla="*/ 236 w 246"/>
                <a:gd name="T7" fmla="*/ 338 h 399"/>
                <a:gd name="T8" fmla="*/ 243 w 246"/>
                <a:gd name="T9" fmla="*/ 309 h 399"/>
                <a:gd name="T10" fmla="*/ 246 w 246"/>
                <a:gd name="T11" fmla="*/ 277 h 399"/>
                <a:gd name="T12" fmla="*/ 246 w 246"/>
                <a:gd name="T13" fmla="*/ 242 h 399"/>
                <a:gd name="T14" fmla="*/ 242 w 246"/>
                <a:gd name="T15" fmla="*/ 207 h 399"/>
                <a:gd name="T16" fmla="*/ 234 w 246"/>
                <a:gd name="T17" fmla="*/ 170 h 399"/>
                <a:gd name="T18" fmla="*/ 223 w 246"/>
                <a:gd name="T19" fmla="*/ 132 h 399"/>
                <a:gd name="T20" fmla="*/ 208 w 246"/>
                <a:gd name="T21" fmla="*/ 98 h 399"/>
                <a:gd name="T22" fmla="*/ 191 w 246"/>
                <a:gd name="T23" fmla="*/ 67 h 399"/>
                <a:gd name="T24" fmla="*/ 172 w 246"/>
                <a:gd name="T25" fmla="*/ 42 h 399"/>
                <a:gd name="T26" fmla="*/ 150 w 246"/>
                <a:gd name="T27" fmla="*/ 22 h 399"/>
                <a:gd name="T28" fmla="*/ 128 w 246"/>
                <a:gd name="T29" fmla="*/ 7 h 399"/>
                <a:gd name="T30" fmla="*/ 103 w 246"/>
                <a:gd name="T31" fmla="*/ 0 h 399"/>
                <a:gd name="T32" fmla="*/ 79 w 246"/>
                <a:gd name="T33" fmla="*/ 0 h 399"/>
                <a:gd name="T34" fmla="*/ 55 w 246"/>
                <a:gd name="T35" fmla="*/ 7 h 399"/>
                <a:gd name="T36" fmla="*/ 35 w 246"/>
                <a:gd name="T37" fmla="*/ 22 h 399"/>
                <a:gd name="T38" fmla="*/ 19 w 246"/>
                <a:gd name="T39" fmla="*/ 42 h 399"/>
                <a:gd name="T40" fmla="*/ 9 w 246"/>
                <a:gd name="T41" fmla="*/ 68 h 399"/>
                <a:gd name="T42" fmla="*/ 1 w 246"/>
                <a:gd name="T43" fmla="*/ 99 h 399"/>
                <a:gd name="T44" fmla="*/ 0 w 246"/>
                <a:gd name="T45" fmla="*/ 134 h 399"/>
                <a:gd name="T46" fmla="*/ 3 w 246"/>
                <a:gd name="T47" fmla="*/ 172 h 399"/>
                <a:gd name="T48" fmla="*/ 12 w 246"/>
                <a:gd name="T49" fmla="*/ 211 h 399"/>
                <a:gd name="T50" fmla="*/ 25 w 246"/>
                <a:gd name="T51" fmla="*/ 250 h 399"/>
                <a:gd name="T52" fmla="*/ 42 w 246"/>
                <a:gd name="T53" fmla="*/ 288 h 399"/>
                <a:gd name="T54" fmla="*/ 63 w 246"/>
                <a:gd name="T55" fmla="*/ 323 h 399"/>
                <a:gd name="T56" fmla="*/ 84 w 246"/>
                <a:gd name="T57" fmla="*/ 354 h 399"/>
                <a:gd name="T58" fmla="*/ 109 w 246"/>
                <a:gd name="T59" fmla="*/ 377 h 399"/>
                <a:gd name="T60" fmla="*/ 134 w 246"/>
                <a:gd name="T61" fmla="*/ 393 h 399"/>
                <a:gd name="T62" fmla="*/ 159 w 246"/>
                <a:gd name="T63" fmla="*/ 399 h 399"/>
                <a:gd name="T64" fmla="*/ 183 w 246"/>
                <a:gd name="T65" fmla="*/ 39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6" h="399">
                  <a:moveTo>
                    <a:pt x="183" y="396"/>
                  </a:moveTo>
                  <a:lnTo>
                    <a:pt x="205" y="383"/>
                  </a:lnTo>
                  <a:lnTo>
                    <a:pt x="223" y="362"/>
                  </a:lnTo>
                  <a:lnTo>
                    <a:pt x="236" y="338"/>
                  </a:lnTo>
                  <a:lnTo>
                    <a:pt x="243" y="309"/>
                  </a:lnTo>
                  <a:lnTo>
                    <a:pt x="246" y="277"/>
                  </a:lnTo>
                  <a:lnTo>
                    <a:pt x="246" y="242"/>
                  </a:lnTo>
                  <a:lnTo>
                    <a:pt x="242" y="207"/>
                  </a:lnTo>
                  <a:lnTo>
                    <a:pt x="234" y="170"/>
                  </a:lnTo>
                  <a:lnTo>
                    <a:pt x="223" y="132"/>
                  </a:lnTo>
                  <a:lnTo>
                    <a:pt x="208" y="98"/>
                  </a:lnTo>
                  <a:lnTo>
                    <a:pt x="191" y="67"/>
                  </a:lnTo>
                  <a:lnTo>
                    <a:pt x="172" y="42"/>
                  </a:lnTo>
                  <a:lnTo>
                    <a:pt x="150" y="22"/>
                  </a:lnTo>
                  <a:lnTo>
                    <a:pt x="128" y="7"/>
                  </a:lnTo>
                  <a:lnTo>
                    <a:pt x="103" y="0"/>
                  </a:lnTo>
                  <a:lnTo>
                    <a:pt x="79" y="0"/>
                  </a:lnTo>
                  <a:lnTo>
                    <a:pt x="55" y="7"/>
                  </a:lnTo>
                  <a:lnTo>
                    <a:pt x="35" y="22"/>
                  </a:lnTo>
                  <a:lnTo>
                    <a:pt x="19" y="42"/>
                  </a:lnTo>
                  <a:lnTo>
                    <a:pt x="9" y="68"/>
                  </a:lnTo>
                  <a:lnTo>
                    <a:pt x="1" y="99"/>
                  </a:lnTo>
                  <a:lnTo>
                    <a:pt x="0" y="134"/>
                  </a:lnTo>
                  <a:lnTo>
                    <a:pt x="3" y="172"/>
                  </a:lnTo>
                  <a:lnTo>
                    <a:pt x="12" y="211"/>
                  </a:lnTo>
                  <a:lnTo>
                    <a:pt x="25" y="250"/>
                  </a:lnTo>
                  <a:lnTo>
                    <a:pt x="42" y="288"/>
                  </a:lnTo>
                  <a:lnTo>
                    <a:pt x="63" y="323"/>
                  </a:lnTo>
                  <a:lnTo>
                    <a:pt x="84" y="354"/>
                  </a:lnTo>
                  <a:lnTo>
                    <a:pt x="109" y="377"/>
                  </a:lnTo>
                  <a:lnTo>
                    <a:pt x="134" y="393"/>
                  </a:lnTo>
                  <a:lnTo>
                    <a:pt x="159" y="399"/>
                  </a:lnTo>
                  <a:lnTo>
                    <a:pt x="183" y="396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8" name="Freeform 22"/>
            <p:cNvSpPr>
              <a:spLocks/>
            </p:cNvSpPr>
            <p:nvPr/>
          </p:nvSpPr>
          <p:spPr bwMode="auto">
            <a:xfrm>
              <a:off x="4111" y="850"/>
              <a:ext cx="793" cy="379"/>
            </a:xfrm>
            <a:custGeom>
              <a:avLst/>
              <a:gdLst>
                <a:gd name="T0" fmla="*/ 1329 w 1533"/>
                <a:gd name="T1" fmla="*/ 79 h 747"/>
                <a:gd name="T2" fmla="*/ 1316 w 1533"/>
                <a:gd name="T3" fmla="*/ 83 h 747"/>
                <a:gd name="T4" fmla="*/ 1297 w 1533"/>
                <a:gd name="T5" fmla="*/ 89 h 747"/>
                <a:gd name="T6" fmla="*/ 1276 w 1533"/>
                <a:gd name="T7" fmla="*/ 95 h 747"/>
                <a:gd name="T8" fmla="*/ 1255 w 1533"/>
                <a:gd name="T9" fmla="*/ 101 h 747"/>
                <a:gd name="T10" fmla="*/ 1236 w 1533"/>
                <a:gd name="T11" fmla="*/ 106 h 747"/>
                <a:gd name="T12" fmla="*/ 1218 w 1533"/>
                <a:gd name="T13" fmla="*/ 109 h 747"/>
                <a:gd name="T14" fmla="*/ 1206 w 1533"/>
                <a:gd name="T15" fmla="*/ 112 h 747"/>
                <a:gd name="T16" fmla="*/ 1202 w 1533"/>
                <a:gd name="T17" fmla="*/ 114 h 747"/>
                <a:gd name="T18" fmla="*/ 1167 w 1533"/>
                <a:gd name="T19" fmla="*/ 124 h 747"/>
                <a:gd name="T20" fmla="*/ 1141 w 1533"/>
                <a:gd name="T21" fmla="*/ 134 h 747"/>
                <a:gd name="T22" fmla="*/ 1122 w 1533"/>
                <a:gd name="T23" fmla="*/ 143 h 747"/>
                <a:gd name="T24" fmla="*/ 1110 w 1533"/>
                <a:gd name="T25" fmla="*/ 152 h 747"/>
                <a:gd name="T26" fmla="*/ 1102 w 1533"/>
                <a:gd name="T27" fmla="*/ 159 h 747"/>
                <a:gd name="T28" fmla="*/ 1097 w 1533"/>
                <a:gd name="T29" fmla="*/ 163 h 747"/>
                <a:gd name="T30" fmla="*/ 1096 w 1533"/>
                <a:gd name="T31" fmla="*/ 166 h 747"/>
                <a:gd name="T32" fmla="*/ 1096 w 1533"/>
                <a:gd name="T33" fmla="*/ 168 h 747"/>
                <a:gd name="T34" fmla="*/ 0 w 1533"/>
                <a:gd name="T35" fmla="*/ 581 h 747"/>
                <a:gd name="T36" fmla="*/ 1 w 1533"/>
                <a:gd name="T37" fmla="*/ 584 h 747"/>
                <a:gd name="T38" fmla="*/ 7 w 1533"/>
                <a:gd name="T39" fmla="*/ 593 h 747"/>
                <a:gd name="T40" fmla="*/ 16 w 1533"/>
                <a:gd name="T41" fmla="*/ 606 h 747"/>
                <a:gd name="T42" fmla="*/ 26 w 1533"/>
                <a:gd name="T43" fmla="*/ 625 h 747"/>
                <a:gd name="T44" fmla="*/ 35 w 1533"/>
                <a:gd name="T45" fmla="*/ 648 h 747"/>
                <a:gd name="T46" fmla="*/ 43 w 1533"/>
                <a:gd name="T47" fmla="*/ 677 h 747"/>
                <a:gd name="T48" fmla="*/ 51 w 1533"/>
                <a:gd name="T49" fmla="*/ 709 h 747"/>
                <a:gd name="T50" fmla="*/ 55 w 1533"/>
                <a:gd name="T51" fmla="*/ 747 h 747"/>
                <a:gd name="T52" fmla="*/ 1144 w 1533"/>
                <a:gd name="T53" fmla="*/ 323 h 747"/>
                <a:gd name="T54" fmla="*/ 1147 w 1533"/>
                <a:gd name="T55" fmla="*/ 323 h 747"/>
                <a:gd name="T56" fmla="*/ 1156 w 1533"/>
                <a:gd name="T57" fmla="*/ 322 h 747"/>
                <a:gd name="T58" fmla="*/ 1170 w 1533"/>
                <a:gd name="T59" fmla="*/ 319 h 747"/>
                <a:gd name="T60" fmla="*/ 1188 w 1533"/>
                <a:gd name="T61" fmla="*/ 315 h 747"/>
                <a:gd name="T62" fmla="*/ 1209 w 1533"/>
                <a:gd name="T63" fmla="*/ 310 h 747"/>
                <a:gd name="T64" fmla="*/ 1236 w 1533"/>
                <a:gd name="T65" fmla="*/ 306 h 747"/>
                <a:gd name="T66" fmla="*/ 1263 w 1533"/>
                <a:gd name="T67" fmla="*/ 300 h 747"/>
                <a:gd name="T68" fmla="*/ 1292 w 1533"/>
                <a:gd name="T69" fmla="*/ 293 h 747"/>
                <a:gd name="T70" fmla="*/ 1324 w 1533"/>
                <a:gd name="T71" fmla="*/ 284 h 747"/>
                <a:gd name="T72" fmla="*/ 1356 w 1533"/>
                <a:gd name="T73" fmla="*/ 277 h 747"/>
                <a:gd name="T74" fmla="*/ 1388 w 1533"/>
                <a:gd name="T75" fmla="*/ 267 h 747"/>
                <a:gd name="T76" fmla="*/ 1420 w 1533"/>
                <a:gd name="T77" fmla="*/ 256 h 747"/>
                <a:gd name="T78" fmla="*/ 1452 w 1533"/>
                <a:gd name="T79" fmla="*/ 246 h 747"/>
                <a:gd name="T80" fmla="*/ 1482 w 1533"/>
                <a:gd name="T81" fmla="*/ 236 h 747"/>
                <a:gd name="T82" fmla="*/ 1508 w 1533"/>
                <a:gd name="T83" fmla="*/ 223 h 747"/>
                <a:gd name="T84" fmla="*/ 1533 w 1533"/>
                <a:gd name="T85" fmla="*/ 211 h 747"/>
                <a:gd name="T86" fmla="*/ 1533 w 1533"/>
                <a:gd name="T87" fmla="*/ 205 h 747"/>
                <a:gd name="T88" fmla="*/ 1531 w 1533"/>
                <a:gd name="T89" fmla="*/ 191 h 747"/>
                <a:gd name="T90" fmla="*/ 1528 w 1533"/>
                <a:gd name="T91" fmla="*/ 168 h 747"/>
                <a:gd name="T92" fmla="*/ 1519 w 1533"/>
                <a:gd name="T93" fmla="*/ 140 h 747"/>
                <a:gd name="T94" fmla="*/ 1505 w 1533"/>
                <a:gd name="T95" fmla="*/ 106 h 747"/>
                <a:gd name="T96" fmla="*/ 1485 w 1533"/>
                <a:gd name="T97" fmla="*/ 71 h 747"/>
                <a:gd name="T98" fmla="*/ 1454 w 1533"/>
                <a:gd name="T99" fmla="*/ 35 h 747"/>
                <a:gd name="T100" fmla="*/ 1412 w 1533"/>
                <a:gd name="T101" fmla="*/ 0 h 747"/>
                <a:gd name="T102" fmla="*/ 1413 w 1533"/>
                <a:gd name="T103" fmla="*/ 2 h 747"/>
                <a:gd name="T104" fmla="*/ 1416 w 1533"/>
                <a:gd name="T105" fmla="*/ 6 h 747"/>
                <a:gd name="T106" fmla="*/ 1418 w 1533"/>
                <a:gd name="T107" fmla="*/ 12 h 747"/>
                <a:gd name="T108" fmla="*/ 1415 w 1533"/>
                <a:gd name="T109" fmla="*/ 21 h 747"/>
                <a:gd name="T110" fmla="*/ 1407 w 1533"/>
                <a:gd name="T111" fmla="*/ 32 h 747"/>
                <a:gd name="T112" fmla="*/ 1393 w 1533"/>
                <a:gd name="T113" fmla="*/ 45 h 747"/>
                <a:gd name="T114" fmla="*/ 1367 w 1533"/>
                <a:gd name="T115" fmla="*/ 61 h 747"/>
                <a:gd name="T116" fmla="*/ 1329 w 1533"/>
                <a:gd name="T117" fmla="*/ 79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33" h="747">
                  <a:moveTo>
                    <a:pt x="1329" y="79"/>
                  </a:moveTo>
                  <a:lnTo>
                    <a:pt x="1316" y="83"/>
                  </a:lnTo>
                  <a:lnTo>
                    <a:pt x="1297" y="89"/>
                  </a:lnTo>
                  <a:lnTo>
                    <a:pt x="1276" y="95"/>
                  </a:lnTo>
                  <a:lnTo>
                    <a:pt x="1255" y="101"/>
                  </a:lnTo>
                  <a:lnTo>
                    <a:pt x="1236" y="106"/>
                  </a:lnTo>
                  <a:lnTo>
                    <a:pt x="1218" y="109"/>
                  </a:lnTo>
                  <a:lnTo>
                    <a:pt x="1206" y="112"/>
                  </a:lnTo>
                  <a:lnTo>
                    <a:pt x="1202" y="114"/>
                  </a:lnTo>
                  <a:lnTo>
                    <a:pt x="1167" y="124"/>
                  </a:lnTo>
                  <a:lnTo>
                    <a:pt x="1141" y="134"/>
                  </a:lnTo>
                  <a:lnTo>
                    <a:pt x="1122" y="143"/>
                  </a:lnTo>
                  <a:lnTo>
                    <a:pt x="1110" y="152"/>
                  </a:lnTo>
                  <a:lnTo>
                    <a:pt x="1102" y="159"/>
                  </a:lnTo>
                  <a:lnTo>
                    <a:pt x="1097" y="163"/>
                  </a:lnTo>
                  <a:lnTo>
                    <a:pt x="1096" y="166"/>
                  </a:lnTo>
                  <a:lnTo>
                    <a:pt x="1096" y="168"/>
                  </a:lnTo>
                  <a:lnTo>
                    <a:pt x="0" y="581"/>
                  </a:lnTo>
                  <a:lnTo>
                    <a:pt x="1" y="584"/>
                  </a:lnTo>
                  <a:lnTo>
                    <a:pt x="7" y="593"/>
                  </a:lnTo>
                  <a:lnTo>
                    <a:pt x="16" y="606"/>
                  </a:lnTo>
                  <a:lnTo>
                    <a:pt x="26" y="625"/>
                  </a:lnTo>
                  <a:lnTo>
                    <a:pt x="35" y="648"/>
                  </a:lnTo>
                  <a:lnTo>
                    <a:pt x="43" y="677"/>
                  </a:lnTo>
                  <a:lnTo>
                    <a:pt x="51" y="709"/>
                  </a:lnTo>
                  <a:lnTo>
                    <a:pt x="55" y="747"/>
                  </a:lnTo>
                  <a:lnTo>
                    <a:pt x="1144" y="323"/>
                  </a:lnTo>
                  <a:lnTo>
                    <a:pt x="1147" y="323"/>
                  </a:lnTo>
                  <a:lnTo>
                    <a:pt x="1156" y="322"/>
                  </a:lnTo>
                  <a:lnTo>
                    <a:pt x="1170" y="319"/>
                  </a:lnTo>
                  <a:lnTo>
                    <a:pt x="1188" y="315"/>
                  </a:lnTo>
                  <a:lnTo>
                    <a:pt x="1209" y="310"/>
                  </a:lnTo>
                  <a:lnTo>
                    <a:pt x="1236" y="306"/>
                  </a:lnTo>
                  <a:lnTo>
                    <a:pt x="1263" y="300"/>
                  </a:lnTo>
                  <a:lnTo>
                    <a:pt x="1292" y="293"/>
                  </a:lnTo>
                  <a:lnTo>
                    <a:pt x="1324" y="284"/>
                  </a:lnTo>
                  <a:lnTo>
                    <a:pt x="1356" y="277"/>
                  </a:lnTo>
                  <a:lnTo>
                    <a:pt x="1388" y="267"/>
                  </a:lnTo>
                  <a:lnTo>
                    <a:pt x="1420" y="256"/>
                  </a:lnTo>
                  <a:lnTo>
                    <a:pt x="1452" y="246"/>
                  </a:lnTo>
                  <a:lnTo>
                    <a:pt x="1482" y="236"/>
                  </a:lnTo>
                  <a:lnTo>
                    <a:pt x="1508" y="223"/>
                  </a:lnTo>
                  <a:lnTo>
                    <a:pt x="1533" y="211"/>
                  </a:lnTo>
                  <a:lnTo>
                    <a:pt x="1533" y="205"/>
                  </a:lnTo>
                  <a:lnTo>
                    <a:pt x="1531" y="191"/>
                  </a:lnTo>
                  <a:lnTo>
                    <a:pt x="1528" y="168"/>
                  </a:lnTo>
                  <a:lnTo>
                    <a:pt x="1519" y="140"/>
                  </a:lnTo>
                  <a:lnTo>
                    <a:pt x="1505" y="106"/>
                  </a:lnTo>
                  <a:lnTo>
                    <a:pt x="1485" y="71"/>
                  </a:lnTo>
                  <a:lnTo>
                    <a:pt x="1454" y="35"/>
                  </a:lnTo>
                  <a:lnTo>
                    <a:pt x="1412" y="0"/>
                  </a:lnTo>
                  <a:lnTo>
                    <a:pt x="1413" y="2"/>
                  </a:lnTo>
                  <a:lnTo>
                    <a:pt x="1416" y="6"/>
                  </a:lnTo>
                  <a:lnTo>
                    <a:pt x="1418" y="12"/>
                  </a:lnTo>
                  <a:lnTo>
                    <a:pt x="1415" y="21"/>
                  </a:lnTo>
                  <a:lnTo>
                    <a:pt x="1407" y="32"/>
                  </a:lnTo>
                  <a:lnTo>
                    <a:pt x="1393" y="45"/>
                  </a:lnTo>
                  <a:lnTo>
                    <a:pt x="1367" y="61"/>
                  </a:lnTo>
                  <a:lnTo>
                    <a:pt x="1329" y="7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auto">
            <a:xfrm>
              <a:off x="4120" y="847"/>
              <a:ext cx="757" cy="316"/>
            </a:xfrm>
            <a:custGeom>
              <a:avLst/>
              <a:gdLst>
                <a:gd name="T0" fmla="*/ 23 w 1490"/>
                <a:gd name="T1" fmla="*/ 620 h 620"/>
                <a:gd name="T2" fmla="*/ 14 w 1490"/>
                <a:gd name="T3" fmla="*/ 604 h 620"/>
                <a:gd name="T4" fmla="*/ 7 w 1490"/>
                <a:gd name="T5" fmla="*/ 593 h 620"/>
                <a:gd name="T6" fmla="*/ 1 w 1490"/>
                <a:gd name="T7" fmla="*/ 584 h 620"/>
                <a:gd name="T8" fmla="*/ 0 w 1490"/>
                <a:gd name="T9" fmla="*/ 581 h 620"/>
                <a:gd name="T10" fmla="*/ 1097 w 1490"/>
                <a:gd name="T11" fmla="*/ 169 h 620"/>
                <a:gd name="T12" fmla="*/ 1097 w 1490"/>
                <a:gd name="T13" fmla="*/ 168 h 620"/>
                <a:gd name="T14" fmla="*/ 1099 w 1490"/>
                <a:gd name="T15" fmla="*/ 165 h 620"/>
                <a:gd name="T16" fmla="*/ 1103 w 1490"/>
                <a:gd name="T17" fmla="*/ 160 h 620"/>
                <a:gd name="T18" fmla="*/ 1110 w 1490"/>
                <a:gd name="T19" fmla="*/ 153 h 620"/>
                <a:gd name="T20" fmla="*/ 1124 w 1490"/>
                <a:gd name="T21" fmla="*/ 144 h 620"/>
                <a:gd name="T22" fmla="*/ 1141 w 1490"/>
                <a:gd name="T23" fmla="*/ 136 h 620"/>
                <a:gd name="T24" fmla="*/ 1167 w 1490"/>
                <a:gd name="T25" fmla="*/ 125 h 620"/>
                <a:gd name="T26" fmla="*/ 1202 w 1490"/>
                <a:gd name="T27" fmla="*/ 114 h 620"/>
                <a:gd name="T28" fmla="*/ 1206 w 1490"/>
                <a:gd name="T29" fmla="*/ 112 h 620"/>
                <a:gd name="T30" fmla="*/ 1218 w 1490"/>
                <a:gd name="T31" fmla="*/ 109 h 620"/>
                <a:gd name="T32" fmla="*/ 1236 w 1490"/>
                <a:gd name="T33" fmla="*/ 106 h 620"/>
                <a:gd name="T34" fmla="*/ 1256 w 1490"/>
                <a:gd name="T35" fmla="*/ 101 h 620"/>
                <a:gd name="T36" fmla="*/ 1276 w 1490"/>
                <a:gd name="T37" fmla="*/ 95 h 620"/>
                <a:gd name="T38" fmla="*/ 1298 w 1490"/>
                <a:gd name="T39" fmla="*/ 90 h 620"/>
                <a:gd name="T40" fmla="*/ 1316 w 1490"/>
                <a:gd name="T41" fmla="*/ 85 h 620"/>
                <a:gd name="T42" fmla="*/ 1330 w 1490"/>
                <a:gd name="T43" fmla="*/ 80 h 620"/>
                <a:gd name="T44" fmla="*/ 1368 w 1490"/>
                <a:gd name="T45" fmla="*/ 63 h 620"/>
                <a:gd name="T46" fmla="*/ 1394 w 1490"/>
                <a:gd name="T47" fmla="*/ 47 h 620"/>
                <a:gd name="T48" fmla="*/ 1409 w 1490"/>
                <a:gd name="T49" fmla="*/ 32 h 620"/>
                <a:gd name="T50" fmla="*/ 1416 w 1490"/>
                <a:gd name="T51" fmla="*/ 21 h 620"/>
                <a:gd name="T52" fmla="*/ 1419 w 1490"/>
                <a:gd name="T53" fmla="*/ 12 h 620"/>
                <a:gd name="T54" fmla="*/ 1418 w 1490"/>
                <a:gd name="T55" fmla="*/ 6 h 620"/>
                <a:gd name="T56" fmla="*/ 1415 w 1490"/>
                <a:gd name="T57" fmla="*/ 2 h 620"/>
                <a:gd name="T58" fmla="*/ 1413 w 1490"/>
                <a:gd name="T59" fmla="*/ 0 h 620"/>
                <a:gd name="T60" fmla="*/ 1416 w 1490"/>
                <a:gd name="T61" fmla="*/ 2 h 620"/>
                <a:gd name="T62" fmla="*/ 1422 w 1490"/>
                <a:gd name="T63" fmla="*/ 6 h 620"/>
                <a:gd name="T64" fmla="*/ 1431 w 1490"/>
                <a:gd name="T65" fmla="*/ 13 h 620"/>
                <a:gd name="T66" fmla="*/ 1442 w 1490"/>
                <a:gd name="T67" fmla="*/ 23 h 620"/>
                <a:gd name="T68" fmla="*/ 1454 w 1490"/>
                <a:gd name="T69" fmla="*/ 35 h 620"/>
                <a:gd name="T70" fmla="*/ 1467 w 1490"/>
                <a:gd name="T71" fmla="*/ 50 h 620"/>
                <a:gd name="T72" fmla="*/ 1480 w 1490"/>
                <a:gd name="T73" fmla="*/ 66 h 620"/>
                <a:gd name="T74" fmla="*/ 1490 w 1490"/>
                <a:gd name="T75" fmla="*/ 83 h 620"/>
                <a:gd name="T76" fmla="*/ 23 w 1490"/>
                <a:gd name="T77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90" h="620">
                  <a:moveTo>
                    <a:pt x="23" y="620"/>
                  </a:moveTo>
                  <a:lnTo>
                    <a:pt x="14" y="604"/>
                  </a:lnTo>
                  <a:lnTo>
                    <a:pt x="7" y="593"/>
                  </a:lnTo>
                  <a:lnTo>
                    <a:pt x="1" y="584"/>
                  </a:lnTo>
                  <a:lnTo>
                    <a:pt x="0" y="581"/>
                  </a:lnTo>
                  <a:lnTo>
                    <a:pt x="1097" y="169"/>
                  </a:lnTo>
                  <a:lnTo>
                    <a:pt x="1097" y="168"/>
                  </a:lnTo>
                  <a:lnTo>
                    <a:pt x="1099" y="165"/>
                  </a:lnTo>
                  <a:lnTo>
                    <a:pt x="1103" y="160"/>
                  </a:lnTo>
                  <a:lnTo>
                    <a:pt x="1110" y="153"/>
                  </a:lnTo>
                  <a:lnTo>
                    <a:pt x="1124" y="144"/>
                  </a:lnTo>
                  <a:lnTo>
                    <a:pt x="1141" y="136"/>
                  </a:lnTo>
                  <a:lnTo>
                    <a:pt x="1167" y="125"/>
                  </a:lnTo>
                  <a:lnTo>
                    <a:pt x="1202" y="114"/>
                  </a:lnTo>
                  <a:lnTo>
                    <a:pt x="1206" y="112"/>
                  </a:lnTo>
                  <a:lnTo>
                    <a:pt x="1218" y="109"/>
                  </a:lnTo>
                  <a:lnTo>
                    <a:pt x="1236" y="106"/>
                  </a:lnTo>
                  <a:lnTo>
                    <a:pt x="1256" y="101"/>
                  </a:lnTo>
                  <a:lnTo>
                    <a:pt x="1276" y="95"/>
                  </a:lnTo>
                  <a:lnTo>
                    <a:pt x="1298" y="90"/>
                  </a:lnTo>
                  <a:lnTo>
                    <a:pt x="1316" y="85"/>
                  </a:lnTo>
                  <a:lnTo>
                    <a:pt x="1330" y="80"/>
                  </a:lnTo>
                  <a:lnTo>
                    <a:pt x="1368" y="63"/>
                  </a:lnTo>
                  <a:lnTo>
                    <a:pt x="1394" y="47"/>
                  </a:lnTo>
                  <a:lnTo>
                    <a:pt x="1409" y="32"/>
                  </a:lnTo>
                  <a:lnTo>
                    <a:pt x="1416" y="21"/>
                  </a:lnTo>
                  <a:lnTo>
                    <a:pt x="1419" y="12"/>
                  </a:lnTo>
                  <a:lnTo>
                    <a:pt x="1418" y="6"/>
                  </a:lnTo>
                  <a:lnTo>
                    <a:pt x="1415" y="2"/>
                  </a:lnTo>
                  <a:lnTo>
                    <a:pt x="1413" y="0"/>
                  </a:lnTo>
                  <a:lnTo>
                    <a:pt x="1416" y="2"/>
                  </a:lnTo>
                  <a:lnTo>
                    <a:pt x="1422" y="6"/>
                  </a:lnTo>
                  <a:lnTo>
                    <a:pt x="1431" y="13"/>
                  </a:lnTo>
                  <a:lnTo>
                    <a:pt x="1442" y="23"/>
                  </a:lnTo>
                  <a:lnTo>
                    <a:pt x="1454" y="35"/>
                  </a:lnTo>
                  <a:lnTo>
                    <a:pt x="1467" y="50"/>
                  </a:lnTo>
                  <a:lnTo>
                    <a:pt x="1480" y="66"/>
                  </a:lnTo>
                  <a:lnTo>
                    <a:pt x="1490" y="83"/>
                  </a:lnTo>
                  <a:lnTo>
                    <a:pt x="23" y="620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0" name="Freeform 24"/>
            <p:cNvSpPr>
              <a:spLocks/>
            </p:cNvSpPr>
            <p:nvPr/>
          </p:nvSpPr>
          <p:spPr bwMode="auto">
            <a:xfrm>
              <a:off x="4696" y="917"/>
              <a:ext cx="187" cy="67"/>
            </a:xfrm>
            <a:custGeom>
              <a:avLst/>
              <a:gdLst>
                <a:gd name="T0" fmla="*/ 0 w 372"/>
                <a:gd name="T1" fmla="*/ 136 h 136"/>
                <a:gd name="T2" fmla="*/ 3 w 372"/>
                <a:gd name="T3" fmla="*/ 134 h 136"/>
                <a:gd name="T4" fmla="*/ 13 w 372"/>
                <a:gd name="T5" fmla="*/ 131 h 136"/>
                <a:gd name="T6" fmla="*/ 29 w 372"/>
                <a:gd name="T7" fmla="*/ 127 h 136"/>
                <a:gd name="T8" fmla="*/ 49 w 372"/>
                <a:gd name="T9" fmla="*/ 121 h 136"/>
                <a:gd name="T10" fmla="*/ 72 w 372"/>
                <a:gd name="T11" fmla="*/ 114 h 136"/>
                <a:gd name="T12" fmla="*/ 100 w 372"/>
                <a:gd name="T13" fmla="*/ 105 h 136"/>
                <a:gd name="T14" fmla="*/ 129 w 372"/>
                <a:gd name="T15" fmla="*/ 96 h 136"/>
                <a:gd name="T16" fmla="*/ 160 w 372"/>
                <a:gd name="T17" fmla="*/ 86 h 136"/>
                <a:gd name="T18" fmla="*/ 192 w 372"/>
                <a:gd name="T19" fmla="*/ 76 h 136"/>
                <a:gd name="T20" fmla="*/ 224 w 372"/>
                <a:gd name="T21" fmla="*/ 64 h 136"/>
                <a:gd name="T22" fmla="*/ 253 w 372"/>
                <a:gd name="T23" fmla="*/ 53 h 136"/>
                <a:gd name="T24" fmla="*/ 282 w 372"/>
                <a:gd name="T25" fmla="*/ 41 h 136"/>
                <a:gd name="T26" fmla="*/ 308 w 372"/>
                <a:gd name="T27" fmla="*/ 31 h 136"/>
                <a:gd name="T28" fmla="*/ 330 w 372"/>
                <a:gd name="T29" fmla="*/ 19 h 136"/>
                <a:gd name="T30" fmla="*/ 349 w 372"/>
                <a:gd name="T31" fmla="*/ 9 h 136"/>
                <a:gd name="T32" fmla="*/ 362 w 372"/>
                <a:gd name="T33" fmla="*/ 0 h 136"/>
                <a:gd name="T34" fmla="*/ 372 w 372"/>
                <a:gd name="T35" fmla="*/ 34 h 136"/>
                <a:gd name="T36" fmla="*/ 371 w 372"/>
                <a:gd name="T37" fmla="*/ 34 h 136"/>
                <a:gd name="T38" fmla="*/ 368 w 372"/>
                <a:gd name="T39" fmla="*/ 35 h 136"/>
                <a:gd name="T40" fmla="*/ 362 w 372"/>
                <a:gd name="T41" fmla="*/ 38 h 136"/>
                <a:gd name="T42" fmla="*/ 353 w 372"/>
                <a:gd name="T43" fmla="*/ 41 h 136"/>
                <a:gd name="T44" fmla="*/ 343 w 372"/>
                <a:gd name="T45" fmla="*/ 45 h 136"/>
                <a:gd name="T46" fmla="*/ 329 w 372"/>
                <a:gd name="T47" fmla="*/ 51 h 136"/>
                <a:gd name="T48" fmla="*/ 313 w 372"/>
                <a:gd name="T49" fmla="*/ 57 h 136"/>
                <a:gd name="T50" fmla="*/ 292 w 372"/>
                <a:gd name="T51" fmla="*/ 63 h 136"/>
                <a:gd name="T52" fmla="*/ 269 w 372"/>
                <a:gd name="T53" fmla="*/ 70 h 136"/>
                <a:gd name="T54" fmla="*/ 241 w 372"/>
                <a:gd name="T55" fmla="*/ 79 h 136"/>
                <a:gd name="T56" fmla="*/ 211 w 372"/>
                <a:gd name="T57" fmla="*/ 86 h 136"/>
                <a:gd name="T58" fmla="*/ 177 w 372"/>
                <a:gd name="T59" fmla="*/ 96 h 136"/>
                <a:gd name="T60" fmla="*/ 139 w 372"/>
                <a:gd name="T61" fmla="*/ 105 h 136"/>
                <a:gd name="T62" fmla="*/ 97 w 372"/>
                <a:gd name="T63" fmla="*/ 115 h 136"/>
                <a:gd name="T64" fmla="*/ 51 w 372"/>
                <a:gd name="T65" fmla="*/ 125 h 136"/>
                <a:gd name="T66" fmla="*/ 0 w 372"/>
                <a:gd name="T67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2" h="136">
                  <a:moveTo>
                    <a:pt x="0" y="136"/>
                  </a:moveTo>
                  <a:lnTo>
                    <a:pt x="3" y="134"/>
                  </a:lnTo>
                  <a:lnTo>
                    <a:pt x="13" y="131"/>
                  </a:lnTo>
                  <a:lnTo>
                    <a:pt x="29" y="127"/>
                  </a:lnTo>
                  <a:lnTo>
                    <a:pt x="49" y="121"/>
                  </a:lnTo>
                  <a:lnTo>
                    <a:pt x="72" y="114"/>
                  </a:lnTo>
                  <a:lnTo>
                    <a:pt x="100" y="105"/>
                  </a:lnTo>
                  <a:lnTo>
                    <a:pt x="129" y="96"/>
                  </a:lnTo>
                  <a:lnTo>
                    <a:pt x="160" y="86"/>
                  </a:lnTo>
                  <a:lnTo>
                    <a:pt x="192" y="76"/>
                  </a:lnTo>
                  <a:lnTo>
                    <a:pt x="224" y="64"/>
                  </a:lnTo>
                  <a:lnTo>
                    <a:pt x="253" y="53"/>
                  </a:lnTo>
                  <a:lnTo>
                    <a:pt x="282" y="41"/>
                  </a:lnTo>
                  <a:lnTo>
                    <a:pt x="308" y="31"/>
                  </a:lnTo>
                  <a:lnTo>
                    <a:pt x="330" y="19"/>
                  </a:lnTo>
                  <a:lnTo>
                    <a:pt x="349" y="9"/>
                  </a:lnTo>
                  <a:lnTo>
                    <a:pt x="362" y="0"/>
                  </a:lnTo>
                  <a:lnTo>
                    <a:pt x="372" y="34"/>
                  </a:lnTo>
                  <a:lnTo>
                    <a:pt x="371" y="34"/>
                  </a:lnTo>
                  <a:lnTo>
                    <a:pt x="368" y="35"/>
                  </a:lnTo>
                  <a:lnTo>
                    <a:pt x="362" y="38"/>
                  </a:lnTo>
                  <a:lnTo>
                    <a:pt x="353" y="41"/>
                  </a:lnTo>
                  <a:lnTo>
                    <a:pt x="343" y="45"/>
                  </a:lnTo>
                  <a:lnTo>
                    <a:pt x="329" y="51"/>
                  </a:lnTo>
                  <a:lnTo>
                    <a:pt x="313" y="57"/>
                  </a:lnTo>
                  <a:lnTo>
                    <a:pt x="292" y="63"/>
                  </a:lnTo>
                  <a:lnTo>
                    <a:pt x="269" y="70"/>
                  </a:lnTo>
                  <a:lnTo>
                    <a:pt x="241" y="79"/>
                  </a:lnTo>
                  <a:lnTo>
                    <a:pt x="211" y="86"/>
                  </a:lnTo>
                  <a:lnTo>
                    <a:pt x="177" y="96"/>
                  </a:lnTo>
                  <a:lnTo>
                    <a:pt x="139" y="105"/>
                  </a:lnTo>
                  <a:lnTo>
                    <a:pt x="97" y="115"/>
                  </a:lnTo>
                  <a:lnTo>
                    <a:pt x="51" y="12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1" name="Freeform 25"/>
            <p:cNvSpPr>
              <a:spLocks/>
            </p:cNvSpPr>
            <p:nvPr/>
          </p:nvSpPr>
          <p:spPr bwMode="auto">
            <a:xfrm>
              <a:off x="4903" y="893"/>
              <a:ext cx="21" cy="32"/>
            </a:xfrm>
            <a:custGeom>
              <a:avLst/>
              <a:gdLst>
                <a:gd name="T0" fmla="*/ 0 w 42"/>
                <a:gd name="T1" fmla="*/ 18 h 66"/>
                <a:gd name="T2" fmla="*/ 23 w 42"/>
                <a:gd name="T3" fmla="*/ 0 h 66"/>
                <a:gd name="T4" fmla="*/ 26 w 42"/>
                <a:gd name="T5" fmla="*/ 7 h 66"/>
                <a:gd name="T6" fmla="*/ 34 w 42"/>
                <a:gd name="T7" fmla="*/ 24 h 66"/>
                <a:gd name="T8" fmla="*/ 39 w 42"/>
                <a:gd name="T9" fmla="*/ 40 h 66"/>
                <a:gd name="T10" fmla="*/ 42 w 42"/>
                <a:gd name="T11" fmla="*/ 51 h 66"/>
                <a:gd name="T12" fmla="*/ 16 w 42"/>
                <a:gd name="T13" fmla="*/ 64 h 66"/>
                <a:gd name="T14" fmla="*/ 18 w 42"/>
                <a:gd name="T15" fmla="*/ 66 h 66"/>
                <a:gd name="T16" fmla="*/ 18 w 42"/>
                <a:gd name="T17" fmla="*/ 63 h 66"/>
                <a:gd name="T18" fmla="*/ 13 w 42"/>
                <a:gd name="T19" fmla="*/ 50 h 66"/>
                <a:gd name="T20" fmla="*/ 0 w 42"/>
                <a:gd name="T2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66">
                  <a:moveTo>
                    <a:pt x="0" y="18"/>
                  </a:moveTo>
                  <a:lnTo>
                    <a:pt x="23" y="0"/>
                  </a:lnTo>
                  <a:lnTo>
                    <a:pt x="26" y="7"/>
                  </a:lnTo>
                  <a:lnTo>
                    <a:pt x="34" y="24"/>
                  </a:lnTo>
                  <a:lnTo>
                    <a:pt x="39" y="40"/>
                  </a:lnTo>
                  <a:lnTo>
                    <a:pt x="42" y="51"/>
                  </a:lnTo>
                  <a:lnTo>
                    <a:pt x="16" y="64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3" y="5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2" name="Freeform 26"/>
            <p:cNvSpPr>
              <a:spLocks/>
            </p:cNvSpPr>
            <p:nvPr/>
          </p:nvSpPr>
          <p:spPr bwMode="auto">
            <a:xfrm>
              <a:off x="4041" y="817"/>
              <a:ext cx="759" cy="276"/>
            </a:xfrm>
            <a:custGeom>
              <a:avLst/>
              <a:gdLst>
                <a:gd name="T0" fmla="*/ 0 w 1482"/>
                <a:gd name="T1" fmla="*/ 524 h 542"/>
                <a:gd name="T2" fmla="*/ 1146 w 1482"/>
                <a:gd name="T3" fmla="*/ 134 h 542"/>
                <a:gd name="T4" fmla="*/ 1159 w 1482"/>
                <a:gd name="T5" fmla="*/ 121 h 542"/>
                <a:gd name="T6" fmla="*/ 1176 w 1482"/>
                <a:gd name="T7" fmla="*/ 108 h 542"/>
                <a:gd name="T8" fmla="*/ 1195 w 1482"/>
                <a:gd name="T9" fmla="*/ 95 h 542"/>
                <a:gd name="T10" fmla="*/ 1215 w 1482"/>
                <a:gd name="T11" fmla="*/ 83 h 542"/>
                <a:gd name="T12" fmla="*/ 1237 w 1482"/>
                <a:gd name="T13" fmla="*/ 71 h 542"/>
                <a:gd name="T14" fmla="*/ 1261 w 1482"/>
                <a:gd name="T15" fmla="*/ 60 h 542"/>
                <a:gd name="T16" fmla="*/ 1284 w 1482"/>
                <a:gd name="T17" fmla="*/ 50 h 542"/>
                <a:gd name="T18" fmla="*/ 1307 w 1482"/>
                <a:gd name="T19" fmla="*/ 41 h 542"/>
                <a:gd name="T20" fmla="*/ 1329 w 1482"/>
                <a:gd name="T21" fmla="*/ 32 h 542"/>
                <a:gd name="T22" fmla="*/ 1351 w 1482"/>
                <a:gd name="T23" fmla="*/ 23 h 542"/>
                <a:gd name="T24" fmla="*/ 1370 w 1482"/>
                <a:gd name="T25" fmla="*/ 16 h 542"/>
                <a:gd name="T26" fmla="*/ 1387 w 1482"/>
                <a:gd name="T27" fmla="*/ 10 h 542"/>
                <a:gd name="T28" fmla="*/ 1400 w 1482"/>
                <a:gd name="T29" fmla="*/ 6 h 542"/>
                <a:gd name="T30" fmla="*/ 1412 w 1482"/>
                <a:gd name="T31" fmla="*/ 3 h 542"/>
                <a:gd name="T32" fmla="*/ 1418 w 1482"/>
                <a:gd name="T33" fmla="*/ 0 h 542"/>
                <a:gd name="T34" fmla="*/ 1421 w 1482"/>
                <a:gd name="T35" fmla="*/ 0 h 542"/>
                <a:gd name="T36" fmla="*/ 1422 w 1482"/>
                <a:gd name="T37" fmla="*/ 0 h 542"/>
                <a:gd name="T38" fmla="*/ 1426 w 1482"/>
                <a:gd name="T39" fmla="*/ 0 h 542"/>
                <a:gd name="T40" fmla="*/ 1434 w 1482"/>
                <a:gd name="T41" fmla="*/ 2 h 542"/>
                <a:gd name="T42" fmla="*/ 1441 w 1482"/>
                <a:gd name="T43" fmla="*/ 2 h 542"/>
                <a:gd name="T44" fmla="*/ 1451 w 1482"/>
                <a:gd name="T45" fmla="*/ 3 h 542"/>
                <a:gd name="T46" fmla="*/ 1461 w 1482"/>
                <a:gd name="T47" fmla="*/ 6 h 542"/>
                <a:gd name="T48" fmla="*/ 1472 w 1482"/>
                <a:gd name="T49" fmla="*/ 10 h 542"/>
                <a:gd name="T50" fmla="*/ 1482 w 1482"/>
                <a:gd name="T51" fmla="*/ 15 h 542"/>
                <a:gd name="T52" fmla="*/ 1479 w 1482"/>
                <a:gd name="T53" fmla="*/ 15 h 542"/>
                <a:gd name="T54" fmla="*/ 1473 w 1482"/>
                <a:gd name="T55" fmla="*/ 18 h 542"/>
                <a:gd name="T56" fmla="*/ 1463 w 1482"/>
                <a:gd name="T57" fmla="*/ 20 h 542"/>
                <a:gd name="T58" fmla="*/ 1450 w 1482"/>
                <a:gd name="T59" fmla="*/ 25 h 542"/>
                <a:gd name="T60" fmla="*/ 1434 w 1482"/>
                <a:gd name="T61" fmla="*/ 31 h 542"/>
                <a:gd name="T62" fmla="*/ 1415 w 1482"/>
                <a:gd name="T63" fmla="*/ 37 h 542"/>
                <a:gd name="T64" fmla="*/ 1394 w 1482"/>
                <a:gd name="T65" fmla="*/ 45 h 542"/>
                <a:gd name="T66" fmla="*/ 1371 w 1482"/>
                <a:gd name="T67" fmla="*/ 54 h 542"/>
                <a:gd name="T68" fmla="*/ 1348 w 1482"/>
                <a:gd name="T69" fmla="*/ 63 h 542"/>
                <a:gd name="T70" fmla="*/ 1323 w 1482"/>
                <a:gd name="T71" fmla="*/ 74 h 542"/>
                <a:gd name="T72" fmla="*/ 1297 w 1482"/>
                <a:gd name="T73" fmla="*/ 85 h 542"/>
                <a:gd name="T74" fmla="*/ 1272 w 1482"/>
                <a:gd name="T75" fmla="*/ 98 h 542"/>
                <a:gd name="T76" fmla="*/ 1247 w 1482"/>
                <a:gd name="T77" fmla="*/ 111 h 542"/>
                <a:gd name="T78" fmla="*/ 1223 w 1482"/>
                <a:gd name="T79" fmla="*/ 125 h 542"/>
                <a:gd name="T80" fmla="*/ 1199 w 1482"/>
                <a:gd name="T81" fmla="*/ 140 h 542"/>
                <a:gd name="T82" fmla="*/ 1178 w 1482"/>
                <a:gd name="T83" fmla="*/ 154 h 542"/>
                <a:gd name="T84" fmla="*/ 35 w 1482"/>
                <a:gd name="T85" fmla="*/ 542 h 542"/>
                <a:gd name="T86" fmla="*/ 0 w 1482"/>
                <a:gd name="T87" fmla="*/ 524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82" h="542">
                  <a:moveTo>
                    <a:pt x="0" y="524"/>
                  </a:moveTo>
                  <a:lnTo>
                    <a:pt x="1146" y="134"/>
                  </a:lnTo>
                  <a:lnTo>
                    <a:pt x="1159" y="121"/>
                  </a:lnTo>
                  <a:lnTo>
                    <a:pt x="1176" y="108"/>
                  </a:lnTo>
                  <a:lnTo>
                    <a:pt x="1195" y="95"/>
                  </a:lnTo>
                  <a:lnTo>
                    <a:pt x="1215" y="83"/>
                  </a:lnTo>
                  <a:lnTo>
                    <a:pt x="1237" y="71"/>
                  </a:lnTo>
                  <a:lnTo>
                    <a:pt x="1261" y="60"/>
                  </a:lnTo>
                  <a:lnTo>
                    <a:pt x="1284" y="50"/>
                  </a:lnTo>
                  <a:lnTo>
                    <a:pt x="1307" y="41"/>
                  </a:lnTo>
                  <a:lnTo>
                    <a:pt x="1329" y="32"/>
                  </a:lnTo>
                  <a:lnTo>
                    <a:pt x="1351" y="23"/>
                  </a:lnTo>
                  <a:lnTo>
                    <a:pt x="1370" y="16"/>
                  </a:lnTo>
                  <a:lnTo>
                    <a:pt x="1387" y="10"/>
                  </a:lnTo>
                  <a:lnTo>
                    <a:pt x="1400" y="6"/>
                  </a:lnTo>
                  <a:lnTo>
                    <a:pt x="1412" y="3"/>
                  </a:lnTo>
                  <a:lnTo>
                    <a:pt x="1418" y="0"/>
                  </a:lnTo>
                  <a:lnTo>
                    <a:pt x="1421" y="0"/>
                  </a:lnTo>
                  <a:lnTo>
                    <a:pt x="1422" y="0"/>
                  </a:lnTo>
                  <a:lnTo>
                    <a:pt x="1426" y="0"/>
                  </a:lnTo>
                  <a:lnTo>
                    <a:pt x="1434" y="2"/>
                  </a:lnTo>
                  <a:lnTo>
                    <a:pt x="1441" y="2"/>
                  </a:lnTo>
                  <a:lnTo>
                    <a:pt x="1451" y="3"/>
                  </a:lnTo>
                  <a:lnTo>
                    <a:pt x="1461" y="6"/>
                  </a:lnTo>
                  <a:lnTo>
                    <a:pt x="1472" y="10"/>
                  </a:lnTo>
                  <a:lnTo>
                    <a:pt x="1482" y="15"/>
                  </a:lnTo>
                  <a:lnTo>
                    <a:pt x="1479" y="15"/>
                  </a:lnTo>
                  <a:lnTo>
                    <a:pt x="1473" y="18"/>
                  </a:lnTo>
                  <a:lnTo>
                    <a:pt x="1463" y="20"/>
                  </a:lnTo>
                  <a:lnTo>
                    <a:pt x="1450" y="25"/>
                  </a:lnTo>
                  <a:lnTo>
                    <a:pt x="1434" y="31"/>
                  </a:lnTo>
                  <a:lnTo>
                    <a:pt x="1415" y="37"/>
                  </a:lnTo>
                  <a:lnTo>
                    <a:pt x="1394" y="45"/>
                  </a:lnTo>
                  <a:lnTo>
                    <a:pt x="1371" y="54"/>
                  </a:lnTo>
                  <a:lnTo>
                    <a:pt x="1348" y="63"/>
                  </a:lnTo>
                  <a:lnTo>
                    <a:pt x="1323" y="74"/>
                  </a:lnTo>
                  <a:lnTo>
                    <a:pt x="1297" y="85"/>
                  </a:lnTo>
                  <a:lnTo>
                    <a:pt x="1272" y="98"/>
                  </a:lnTo>
                  <a:lnTo>
                    <a:pt x="1247" y="111"/>
                  </a:lnTo>
                  <a:lnTo>
                    <a:pt x="1223" y="125"/>
                  </a:lnTo>
                  <a:lnTo>
                    <a:pt x="1199" y="140"/>
                  </a:lnTo>
                  <a:lnTo>
                    <a:pt x="1178" y="154"/>
                  </a:lnTo>
                  <a:lnTo>
                    <a:pt x="35" y="542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3" name="Freeform 27"/>
            <p:cNvSpPr>
              <a:spLocks/>
            </p:cNvSpPr>
            <p:nvPr/>
          </p:nvSpPr>
          <p:spPr bwMode="auto">
            <a:xfrm>
              <a:off x="4195" y="1067"/>
              <a:ext cx="78" cy="194"/>
            </a:xfrm>
            <a:custGeom>
              <a:avLst/>
              <a:gdLst>
                <a:gd name="T0" fmla="*/ 4 w 157"/>
                <a:gd name="T1" fmla="*/ 16 h 389"/>
                <a:gd name="T2" fmla="*/ 4 w 157"/>
                <a:gd name="T3" fmla="*/ 16 h 389"/>
                <a:gd name="T4" fmla="*/ 16 w 157"/>
                <a:gd name="T5" fmla="*/ 23 h 389"/>
                <a:gd name="T6" fmla="*/ 39 w 157"/>
                <a:gd name="T7" fmla="*/ 42 h 389"/>
                <a:gd name="T8" fmla="*/ 70 w 157"/>
                <a:gd name="T9" fmla="*/ 71 h 389"/>
                <a:gd name="T10" fmla="*/ 100 w 157"/>
                <a:gd name="T11" fmla="*/ 112 h 389"/>
                <a:gd name="T12" fmla="*/ 126 w 157"/>
                <a:gd name="T13" fmla="*/ 163 h 389"/>
                <a:gd name="T14" fmla="*/ 142 w 157"/>
                <a:gd name="T15" fmla="*/ 224 h 389"/>
                <a:gd name="T16" fmla="*/ 139 w 157"/>
                <a:gd name="T17" fmla="*/ 296 h 389"/>
                <a:gd name="T18" fmla="*/ 116 w 157"/>
                <a:gd name="T19" fmla="*/ 379 h 389"/>
                <a:gd name="T20" fmla="*/ 116 w 157"/>
                <a:gd name="T21" fmla="*/ 379 h 389"/>
                <a:gd name="T22" fmla="*/ 116 w 157"/>
                <a:gd name="T23" fmla="*/ 382 h 389"/>
                <a:gd name="T24" fmla="*/ 116 w 157"/>
                <a:gd name="T25" fmla="*/ 384 h 389"/>
                <a:gd name="T26" fmla="*/ 118 w 157"/>
                <a:gd name="T27" fmla="*/ 387 h 389"/>
                <a:gd name="T28" fmla="*/ 121 w 157"/>
                <a:gd name="T29" fmla="*/ 389 h 389"/>
                <a:gd name="T30" fmla="*/ 123 w 157"/>
                <a:gd name="T31" fmla="*/ 389 h 389"/>
                <a:gd name="T32" fmla="*/ 126 w 157"/>
                <a:gd name="T33" fmla="*/ 389 h 389"/>
                <a:gd name="T34" fmla="*/ 129 w 157"/>
                <a:gd name="T35" fmla="*/ 387 h 389"/>
                <a:gd name="T36" fmla="*/ 131 w 157"/>
                <a:gd name="T37" fmla="*/ 384 h 389"/>
                <a:gd name="T38" fmla="*/ 131 w 157"/>
                <a:gd name="T39" fmla="*/ 384 h 389"/>
                <a:gd name="T40" fmla="*/ 155 w 157"/>
                <a:gd name="T41" fmla="*/ 299 h 389"/>
                <a:gd name="T42" fmla="*/ 157 w 157"/>
                <a:gd name="T43" fmla="*/ 221 h 389"/>
                <a:gd name="T44" fmla="*/ 139 w 157"/>
                <a:gd name="T45" fmla="*/ 156 h 389"/>
                <a:gd name="T46" fmla="*/ 112 w 157"/>
                <a:gd name="T47" fmla="*/ 102 h 389"/>
                <a:gd name="T48" fmla="*/ 78 w 157"/>
                <a:gd name="T49" fmla="*/ 58 h 389"/>
                <a:gd name="T50" fmla="*/ 46 w 157"/>
                <a:gd name="T51" fmla="*/ 28 h 389"/>
                <a:gd name="T52" fmla="*/ 23 w 157"/>
                <a:gd name="T53" fmla="*/ 9 h 389"/>
                <a:gd name="T54" fmla="*/ 13 w 157"/>
                <a:gd name="T55" fmla="*/ 2 h 389"/>
                <a:gd name="T56" fmla="*/ 13 w 157"/>
                <a:gd name="T57" fmla="*/ 2 h 389"/>
                <a:gd name="T58" fmla="*/ 10 w 157"/>
                <a:gd name="T59" fmla="*/ 0 h 389"/>
                <a:gd name="T60" fmla="*/ 7 w 157"/>
                <a:gd name="T61" fmla="*/ 0 h 389"/>
                <a:gd name="T62" fmla="*/ 4 w 157"/>
                <a:gd name="T63" fmla="*/ 2 h 389"/>
                <a:gd name="T64" fmla="*/ 1 w 157"/>
                <a:gd name="T65" fmla="*/ 4 h 389"/>
                <a:gd name="T66" fmla="*/ 0 w 157"/>
                <a:gd name="T67" fmla="*/ 7 h 389"/>
                <a:gd name="T68" fmla="*/ 1 w 157"/>
                <a:gd name="T69" fmla="*/ 10 h 389"/>
                <a:gd name="T70" fmla="*/ 1 w 157"/>
                <a:gd name="T71" fmla="*/ 13 h 389"/>
                <a:gd name="T72" fmla="*/ 4 w 157"/>
                <a:gd name="T73" fmla="*/ 16 h 389"/>
                <a:gd name="T74" fmla="*/ 4 w 157"/>
                <a:gd name="T75" fmla="*/ 16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" h="389">
                  <a:moveTo>
                    <a:pt x="4" y="16"/>
                  </a:moveTo>
                  <a:lnTo>
                    <a:pt x="4" y="16"/>
                  </a:lnTo>
                  <a:lnTo>
                    <a:pt x="16" y="23"/>
                  </a:lnTo>
                  <a:lnTo>
                    <a:pt x="39" y="42"/>
                  </a:lnTo>
                  <a:lnTo>
                    <a:pt x="70" y="71"/>
                  </a:lnTo>
                  <a:lnTo>
                    <a:pt x="100" y="112"/>
                  </a:lnTo>
                  <a:lnTo>
                    <a:pt x="126" y="163"/>
                  </a:lnTo>
                  <a:lnTo>
                    <a:pt x="142" y="224"/>
                  </a:lnTo>
                  <a:lnTo>
                    <a:pt x="139" y="296"/>
                  </a:lnTo>
                  <a:lnTo>
                    <a:pt x="116" y="379"/>
                  </a:lnTo>
                  <a:lnTo>
                    <a:pt x="116" y="379"/>
                  </a:lnTo>
                  <a:lnTo>
                    <a:pt x="116" y="382"/>
                  </a:lnTo>
                  <a:lnTo>
                    <a:pt x="116" y="384"/>
                  </a:lnTo>
                  <a:lnTo>
                    <a:pt x="118" y="387"/>
                  </a:lnTo>
                  <a:lnTo>
                    <a:pt x="121" y="389"/>
                  </a:lnTo>
                  <a:lnTo>
                    <a:pt x="123" y="389"/>
                  </a:lnTo>
                  <a:lnTo>
                    <a:pt x="126" y="389"/>
                  </a:lnTo>
                  <a:lnTo>
                    <a:pt x="129" y="387"/>
                  </a:lnTo>
                  <a:lnTo>
                    <a:pt x="131" y="384"/>
                  </a:lnTo>
                  <a:lnTo>
                    <a:pt x="131" y="384"/>
                  </a:lnTo>
                  <a:lnTo>
                    <a:pt x="155" y="299"/>
                  </a:lnTo>
                  <a:lnTo>
                    <a:pt x="157" y="221"/>
                  </a:lnTo>
                  <a:lnTo>
                    <a:pt x="139" y="156"/>
                  </a:lnTo>
                  <a:lnTo>
                    <a:pt x="112" y="102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3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4" name="Freeform 28"/>
            <p:cNvSpPr>
              <a:spLocks/>
            </p:cNvSpPr>
            <p:nvPr/>
          </p:nvSpPr>
          <p:spPr bwMode="auto">
            <a:xfrm>
              <a:off x="4217" y="1057"/>
              <a:ext cx="78" cy="194"/>
            </a:xfrm>
            <a:custGeom>
              <a:avLst/>
              <a:gdLst>
                <a:gd name="T0" fmla="*/ 5 w 156"/>
                <a:gd name="T1" fmla="*/ 15 h 387"/>
                <a:gd name="T2" fmla="*/ 5 w 156"/>
                <a:gd name="T3" fmla="*/ 15 h 387"/>
                <a:gd name="T4" fmla="*/ 16 w 156"/>
                <a:gd name="T5" fmla="*/ 22 h 387"/>
                <a:gd name="T6" fmla="*/ 40 w 156"/>
                <a:gd name="T7" fmla="*/ 41 h 387"/>
                <a:gd name="T8" fmla="*/ 70 w 156"/>
                <a:gd name="T9" fmla="*/ 72 h 387"/>
                <a:gd name="T10" fmla="*/ 101 w 156"/>
                <a:gd name="T11" fmla="*/ 111 h 387"/>
                <a:gd name="T12" fmla="*/ 127 w 156"/>
                <a:gd name="T13" fmla="*/ 162 h 387"/>
                <a:gd name="T14" fmla="*/ 142 w 156"/>
                <a:gd name="T15" fmla="*/ 223 h 387"/>
                <a:gd name="T16" fmla="*/ 140 w 156"/>
                <a:gd name="T17" fmla="*/ 294 h 387"/>
                <a:gd name="T18" fmla="*/ 115 w 156"/>
                <a:gd name="T19" fmla="*/ 376 h 387"/>
                <a:gd name="T20" fmla="*/ 115 w 156"/>
                <a:gd name="T21" fmla="*/ 376 h 387"/>
                <a:gd name="T22" fmla="*/ 115 w 156"/>
                <a:gd name="T23" fmla="*/ 379 h 387"/>
                <a:gd name="T24" fmla="*/ 115 w 156"/>
                <a:gd name="T25" fmla="*/ 383 h 387"/>
                <a:gd name="T26" fmla="*/ 117 w 156"/>
                <a:gd name="T27" fmla="*/ 386 h 387"/>
                <a:gd name="T28" fmla="*/ 120 w 156"/>
                <a:gd name="T29" fmla="*/ 387 h 387"/>
                <a:gd name="T30" fmla="*/ 123 w 156"/>
                <a:gd name="T31" fmla="*/ 387 h 387"/>
                <a:gd name="T32" fmla="*/ 126 w 156"/>
                <a:gd name="T33" fmla="*/ 387 h 387"/>
                <a:gd name="T34" fmla="*/ 128 w 156"/>
                <a:gd name="T35" fmla="*/ 386 h 387"/>
                <a:gd name="T36" fmla="*/ 130 w 156"/>
                <a:gd name="T37" fmla="*/ 383 h 387"/>
                <a:gd name="T38" fmla="*/ 130 w 156"/>
                <a:gd name="T39" fmla="*/ 383 h 387"/>
                <a:gd name="T40" fmla="*/ 156 w 156"/>
                <a:gd name="T41" fmla="*/ 297 h 387"/>
                <a:gd name="T42" fmla="*/ 156 w 156"/>
                <a:gd name="T43" fmla="*/ 220 h 387"/>
                <a:gd name="T44" fmla="*/ 140 w 156"/>
                <a:gd name="T45" fmla="*/ 156 h 387"/>
                <a:gd name="T46" fmla="*/ 112 w 156"/>
                <a:gd name="T47" fmla="*/ 101 h 387"/>
                <a:gd name="T48" fmla="*/ 79 w 156"/>
                <a:gd name="T49" fmla="*/ 58 h 387"/>
                <a:gd name="T50" fmla="*/ 47 w 156"/>
                <a:gd name="T51" fmla="*/ 28 h 387"/>
                <a:gd name="T52" fmla="*/ 22 w 156"/>
                <a:gd name="T53" fmla="*/ 9 h 387"/>
                <a:gd name="T54" fmla="*/ 12 w 156"/>
                <a:gd name="T55" fmla="*/ 2 h 387"/>
                <a:gd name="T56" fmla="*/ 12 w 156"/>
                <a:gd name="T57" fmla="*/ 2 h 387"/>
                <a:gd name="T58" fmla="*/ 9 w 156"/>
                <a:gd name="T59" fmla="*/ 0 h 387"/>
                <a:gd name="T60" fmla="*/ 6 w 156"/>
                <a:gd name="T61" fmla="*/ 0 h 387"/>
                <a:gd name="T62" fmla="*/ 3 w 156"/>
                <a:gd name="T63" fmla="*/ 2 h 387"/>
                <a:gd name="T64" fmla="*/ 2 w 156"/>
                <a:gd name="T65" fmla="*/ 5 h 387"/>
                <a:gd name="T66" fmla="*/ 0 w 156"/>
                <a:gd name="T67" fmla="*/ 7 h 387"/>
                <a:gd name="T68" fmla="*/ 0 w 156"/>
                <a:gd name="T69" fmla="*/ 10 h 387"/>
                <a:gd name="T70" fmla="*/ 2 w 156"/>
                <a:gd name="T71" fmla="*/ 13 h 387"/>
                <a:gd name="T72" fmla="*/ 5 w 156"/>
                <a:gd name="T73" fmla="*/ 15 h 387"/>
                <a:gd name="T74" fmla="*/ 5 w 156"/>
                <a:gd name="T75" fmla="*/ 1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7">
                  <a:moveTo>
                    <a:pt x="5" y="15"/>
                  </a:moveTo>
                  <a:lnTo>
                    <a:pt x="5" y="15"/>
                  </a:lnTo>
                  <a:lnTo>
                    <a:pt x="16" y="22"/>
                  </a:lnTo>
                  <a:lnTo>
                    <a:pt x="40" y="41"/>
                  </a:lnTo>
                  <a:lnTo>
                    <a:pt x="70" y="72"/>
                  </a:lnTo>
                  <a:lnTo>
                    <a:pt x="101" y="111"/>
                  </a:lnTo>
                  <a:lnTo>
                    <a:pt x="127" y="162"/>
                  </a:lnTo>
                  <a:lnTo>
                    <a:pt x="142" y="223"/>
                  </a:lnTo>
                  <a:lnTo>
                    <a:pt x="140" y="294"/>
                  </a:lnTo>
                  <a:lnTo>
                    <a:pt x="115" y="376"/>
                  </a:lnTo>
                  <a:lnTo>
                    <a:pt x="115" y="376"/>
                  </a:lnTo>
                  <a:lnTo>
                    <a:pt x="115" y="379"/>
                  </a:lnTo>
                  <a:lnTo>
                    <a:pt x="115" y="383"/>
                  </a:lnTo>
                  <a:lnTo>
                    <a:pt x="117" y="386"/>
                  </a:lnTo>
                  <a:lnTo>
                    <a:pt x="120" y="387"/>
                  </a:lnTo>
                  <a:lnTo>
                    <a:pt x="123" y="387"/>
                  </a:lnTo>
                  <a:lnTo>
                    <a:pt x="126" y="387"/>
                  </a:lnTo>
                  <a:lnTo>
                    <a:pt x="128" y="386"/>
                  </a:lnTo>
                  <a:lnTo>
                    <a:pt x="130" y="383"/>
                  </a:lnTo>
                  <a:lnTo>
                    <a:pt x="130" y="383"/>
                  </a:lnTo>
                  <a:lnTo>
                    <a:pt x="156" y="297"/>
                  </a:lnTo>
                  <a:lnTo>
                    <a:pt x="156" y="220"/>
                  </a:lnTo>
                  <a:lnTo>
                    <a:pt x="140" y="156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2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5" name="Freeform 29"/>
            <p:cNvSpPr>
              <a:spLocks/>
            </p:cNvSpPr>
            <p:nvPr/>
          </p:nvSpPr>
          <p:spPr bwMode="auto">
            <a:xfrm>
              <a:off x="4244" y="1049"/>
              <a:ext cx="77" cy="193"/>
            </a:xfrm>
            <a:custGeom>
              <a:avLst/>
              <a:gdLst>
                <a:gd name="T0" fmla="*/ 5 w 156"/>
                <a:gd name="T1" fmla="*/ 16 h 386"/>
                <a:gd name="T2" fmla="*/ 5 w 156"/>
                <a:gd name="T3" fmla="*/ 16 h 386"/>
                <a:gd name="T4" fmla="*/ 16 w 156"/>
                <a:gd name="T5" fmla="*/ 23 h 386"/>
                <a:gd name="T6" fmla="*/ 40 w 156"/>
                <a:gd name="T7" fmla="*/ 42 h 386"/>
                <a:gd name="T8" fmla="*/ 70 w 156"/>
                <a:gd name="T9" fmla="*/ 72 h 386"/>
                <a:gd name="T10" fmla="*/ 101 w 156"/>
                <a:gd name="T11" fmla="*/ 111 h 386"/>
                <a:gd name="T12" fmla="*/ 127 w 156"/>
                <a:gd name="T13" fmla="*/ 162 h 386"/>
                <a:gd name="T14" fmla="*/ 141 w 156"/>
                <a:gd name="T15" fmla="*/ 223 h 386"/>
                <a:gd name="T16" fmla="*/ 140 w 156"/>
                <a:gd name="T17" fmla="*/ 294 h 386"/>
                <a:gd name="T18" fmla="*/ 115 w 156"/>
                <a:gd name="T19" fmla="*/ 376 h 386"/>
                <a:gd name="T20" fmla="*/ 115 w 156"/>
                <a:gd name="T21" fmla="*/ 376 h 386"/>
                <a:gd name="T22" fmla="*/ 115 w 156"/>
                <a:gd name="T23" fmla="*/ 379 h 386"/>
                <a:gd name="T24" fmla="*/ 115 w 156"/>
                <a:gd name="T25" fmla="*/ 382 h 386"/>
                <a:gd name="T26" fmla="*/ 117 w 156"/>
                <a:gd name="T27" fmla="*/ 384 h 386"/>
                <a:gd name="T28" fmla="*/ 120 w 156"/>
                <a:gd name="T29" fmla="*/ 386 h 386"/>
                <a:gd name="T30" fmla="*/ 122 w 156"/>
                <a:gd name="T31" fmla="*/ 386 h 386"/>
                <a:gd name="T32" fmla="*/ 125 w 156"/>
                <a:gd name="T33" fmla="*/ 386 h 386"/>
                <a:gd name="T34" fmla="*/ 128 w 156"/>
                <a:gd name="T35" fmla="*/ 384 h 386"/>
                <a:gd name="T36" fmla="*/ 130 w 156"/>
                <a:gd name="T37" fmla="*/ 382 h 386"/>
                <a:gd name="T38" fmla="*/ 130 w 156"/>
                <a:gd name="T39" fmla="*/ 382 h 386"/>
                <a:gd name="T40" fmla="*/ 156 w 156"/>
                <a:gd name="T41" fmla="*/ 296 h 386"/>
                <a:gd name="T42" fmla="*/ 156 w 156"/>
                <a:gd name="T43" fmla="*/ 220 h 386"/>
                <a:gd name="T44" fmla="*/ 140 w 156"/>
                <a:gd name="T45" fmla="*/ 154 h 386"/>
                <a:gd name="T46" fmla="*/ 112 w 156"/>
                <a:gd name="T47" fmla="*/ 101 h 386"/>
                <a:gd name="T48" fmla="*/ 79 w 156"/>
                <a:gd name="T49" fmla="*/ 58 h 386"/>
                <a:gd name="T50" fmla="*/ 47 w 156"/>
                <a:gd name="T51" fmla="*/ 28 h 386"/>
                <a:gd name="T52" fmla="*/ 24 w 156"/>
                <a:gd name="T53" fmla="*/ 9 h 386"/>
                <a:gd name="T54" fmla="*/ 13 w 156"/>
                <a:gd name="T55" fmla="*/ 2 h 386"/>
                <a:gd name="T56" fmla="*/ 13 w 156"/>
                <a:gd name="T57" fmla="*/ 2 h 386"/>
                <a:gd name="T58" fmla="*/ 10 w 156"/>
                <a:gd name="T59" fmla="*/ 0 h 386"/>
                <a:gd name="T60" fmla="*/ 6 w 156"/>
                <a:gd name="T61" fmla="*/ 0 h 386"/>
                <a:gd name="T62" fmla="*/ 3 w 156"/>
                <a:gd name="T63" fmla="*/ 2 h 386"/>
                <a:gd name="T64" fmla="*/ 2 w 156"/>
                <a:gd name="T65" fmla="*/ 5 h 386"/>
                <a:gd name="T66" fmla="*/ 0 w 156"/>
                <a:gd name="T67" fmla="*/ 7 h 386"/>
                <a:gd name="T68" fmla="*/ 0 w 156"/>
                <a:gd name="T69" fmla="*/ 10 h 386"/>
                <a:gd name="T70" fmla="*/ 2 w 156"/>
                <a:gd name="T71" fmla="*/ 13 h 386"/>
                <a:gd name="T72" fmla="*/ 5 w 156"/>
                <a:gd name="T73" fmla="*/ 16 h 386"/>
                <a:gd name="T74" fmla="*/ 5 w 156"/>
                <a:gd name="T75" fmla="*/ 1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6">
                  <a:moveTo>
                    <a:pt x="5" y="16"/>
                  </a:moveTo>
                  <a:lnTo>
                    <a:pt x="5" y="16"/>
                  </a:lnTo>
                  <a:lnTo>
                    <a:pt x="16" y="23"/>
                  </a:lnTo>
                  <a:lnTo>
                    <a:pt x="40" y="42"/>
                  </a:lnTo>
                  <a:lnTo>
                    <a:pt x="70" y="72"/>
                  </a:lnTo>
                  <a:lnTo>
                    <a:pt x="101" y="111"/>
                  </a:lnTo>
                  <a:lnTo>
                    <a:pt x="127" y="162"/>
                  </a:lnTo>
                  <a:lnTo>
                    <a:pt x="141" y="223"/>
                  </a:lnTo>
                  <a:lnTo>
                    <a:pt x="140" y="294"/>
                  </a:lnTo>
                  <a:lnTo>
                    <a:pt x="115" y="376"/>
                  </a:lnTo>
                  <a:lnTo>
                    <a:pt x="115" y="376"/>
                  </a:lnTo>
                  <a:lnTo>
                    <a:pt x="115" y="379"/>
                  </a:lnTo>
                  <a:lnTo>
                    <a:pt x="115" y="382"/>
                  </a:lnTo>
                  <a:lnTo>
                    <a:pt x="117" y="384"/>
                  </a:lnTo>
                  <a:lnTo>
                    <a:pt x="120" y="386"/>
                  </a:lnTo>
                  <a:lnTo>
                    <a:pt x="122" y="386"/>
                  </a:lnTo>
                  <a:lnTo>
                    <a:pt x="125" y="386"/>
                  </a:lnTo>
                  <a:lnTo>
                    <a:pt x="128" y="384"/>
                  </a:lnTo>
                  <a:lnTo>
                    <a:pt x="130" y="382"/>
                  </a:lnTo>
                  <a:lnTo>
                    <a:pt x="130" y="382"/>
                  </a:lnTo>
                  <a:lnTo>
                    <a:pt x="156" y="296"/>
                  </a:lnTo>
                  <a:lnTo>
                    <a:pt x="156" y="220"/>
                  </a:lnTo>
                  <a:lnTo>
                    <a:pt x="140" y="154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4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6" name="Freeform 30"/>
            <p:cNvSpPr>
              <a:spLocks/>
            </p:cNvSpPr>
            <p:nvPr/>
          </p:nvSpPr>
          <p:spPr bwMode="auto">
            <a:xfrm>
              <a:off x="4265" y="1040"/>
              <a:ext cx="78" cy="192"/>
            </a:xfrm>
            <a:custGeom>
              <a:avLst/>
              <a:gdLst>
                <a:gd name="T0" fmla="*/ 4 w 156"/>
                <a:gd name="T1" fmla="*/ 15 h 385"/>
                <a:gd name="T2" fmla="*/ 4 w 156"/>
                <a:gd name="T3" fmla="*/ 15 h 385"/>
                <a:gd name="T4" fmla="*/ 16 w 156"/>
                <a:gd name="T5" fmla="*/ 22 h 385"/>
                <a:gd name="T6" fmla="*/ 39 w 156"/>
                <a:gd name="T7" fmla="*/ 41 h 385"/>
                <a:gd name="T8" fmla="*/ 70 w 156"/>
                <a:gd name="T9" fmla="*/ 72 h 385"/>
                <a:gd name="T10" fmla="*/ 100 w 156"/>
                <a:gd name="T11" fmla="*/ 111 h 385"/>
                <a:gd name="T12" fmla="*/ 127 w 156"/>
                <a:gd name="T13" fmla="*/ 162 h 385"/>
                <a:gd name="T14" fmla="*/ 141 w 156"/>
                <a:gd name="T15" fmla="*/ 223 h 385"/>
                <a:gd name="T16" fmla="*/ 138 w 156"/>
                <a:gd name="T17" fmla="*/ 293 h 385"/>
                <a:gd name="T18" fmla="*/ 113 w 156"/>
                <a:gd name="T19" fmla="*/ 374 h 385"/>
                <a:gd name="T20" fmla="*/ 113 w 156"/>
                <a:gd name="T21" fmla="*/ 374 h 385"/>
                <a:gd name="T22" fmla="*/ 113 w 156"/>
                <a:gd name="T23" fmla="*/ 377 h 385"/>
                <a:gd name="T24" fmla="*/ 113 w 156"/>
                <a:gd name="T25" fmla="*/ 380 h 385"/>
                <a:gd name="T26" fmla="*/ 115 w 156"/>
                <a:gd name="T27" fmla="*/ 383 h 385"/>
                <a:gd name="T28" fmla="*/ 118 w 156"/>
                <a:gd name="T29" fmla="*/ 385 h 385"/>
                <a:gd name="T30" fmla="*/ 121 w 156"/>
                <a:gd name="T31" fmla="*/ 385 h 385"/>
                <a:gd name="T32" fmla="*/ 124 w 156"/>
                <a:gd name="T33" fmla="*/ 385 h 385"/>
                <a:gd name="T34" fmla="*/ 127 w 156"/>
                <a:gd name="T35" fmla="*/ 383 h 385"/>
                <a:gd name="T36" fmla="*/ 129 w 156"/>
                <a:gd name="T37" fmla="*/ 380 h 385"/>
                <a:gd name="T38" fmla="*/ 129 w 156"/>
                <a:gd name="T39" fmla="*/ 380 h 385"/>
                <a:gd name="T40" fmla="*/ 156 w 156"/>
                <a:gd name="T41" fmla="*/ 294 h 385"/>
                <a:gd name="T42" fmla="*/ 156 w 156"/>
                <a:gd name="T43" fmla="*/ 219 h 385"/>
                <a:gd name="T44" fmla="*/ 140 w 156"/>
                <a:gd name="T45" fmla="*/ 155 h 385"/>
                <a:gd name="T46" fmla="*/ 112 w 156"/>
                <a:gd name="T47" fmla="*/ 101 h 385"/>
                <a:gd name="T48" fmla="*/ 78 w 156"/>
                <a:gd name="T49" fmla="*/ 58 h 385"/>
                <a:gd name="T50" fmla="*/ 46 w 156"/>
                <a:gd name="T51" fmla="*/ 28 h 385"/>
                <a:gd name="T52" fmla="*/ 22 w 156"/>
                <a:gd name="T53" fmla="*/ 9 h 385"/>
                <a:gd name="T54" fmla="*/ 12 w 156"/>
                <a:gd name="T55" fmla="*/ 2 h 385"/>
                <a:gd name="T56" fmla="*/ 12 w 156"/>
                <a:gd name="T57" fmla="*/ 2 h 385"/>
                <a:gd name="T58" fmla="*/ 9 w 156"/>
                <a:gd name="T59" fmla="*/ 0 h 385"/>
                <a:gd name="T60" fmla="*/ 6 w 156"/>
                <a:gd name="T61" fmla="*/ 0 h 385"/>
                <a:gd name="T62" fmla="*/ 3 w 156"/>
                <a:gd name="T63" fmla="*/ 2 h 385"/>
                <a:gd name="T64" fmla="*/ 1 w 156"/>
                <a:gd name="T65" fmla="*/ 5 h 385"/>
                <a:gd name="T66" fmla="*/ 0 w 156"/>
                <a:gd name="T67" fmla="*/ 8 h 385"/>
                <a:gd name="T68" fmla="*/ 0 w 156"/>
                <a:gd name="T69" fmla="*/ 10 h 385"/>
                <a:gd name="T70" fmla="*/ 1 w 156"/>
                <a:gd name="T71" fmla="*/ 13 h 385"/>
                <a:gd name="T72" fmla="*/ 4 w 156"/>
                <a:gd name="T73" fmla="*/ 15 h 385"/>
                <a:gd name="T74" fmla="*/ 4 w 156"/>
                <a:gd name="T75" fmla="*/ 1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5">
                  <a:moveTo>
                    <a:pt x="4" y="15"/>
                  </a:moveTo>
                  <a:lnTo>
                    <a:pt x="4" y="15"/>
                  </a:lnTo>
                  <a:lnTo>
                    <a:pt x="16" y="22"/>
                  </a:lnTo>
                  <a:lnTo>
                    <a:pt x="39" y="41"/>
                  </a:lnTo>
                  <a:lnTo>
                    <a:pt x="70" y="72"/>
                  </a:lnTo>
                  <a:lnTo>
                    <a:pt x="100" y="111"/>
                  </a:lnTo>
                  <a:lnTo>
                    <a:pt x="127" y="162"/>
                  </a:lnTo>
                  <a:lnTo>
                    <a:pt x="141" y="223"/>
                  </a:lnTo>
                  <a:lnTo>
                    <a:pt x="138" y="293"/>
                  </a:lnTo>
                  <a:lnTo>
                    <a:pt x="113" y="374"/>
                  </a:lnTo>
                  <a:lnTo>
                    <a:pt x="113" y="374"/>
                  </a:lnTo>
                  <a:lnTo>
                    <a:pt x="113" y="377"/>
                  </a:lnTo>
                  <a:lnTo>
                    <a:pt x="113" y="380"/>
                  </a:lnTo>
                  <a:lnTo>
                    <a:pt x="115" y="383"/>
                  </a:lnTo>
                  <a:lnTo>
                    <a:pt x="118" y="385"/>
                  </a:lnTo>
                  <a:lnTo>
                    <a:pt x="121" y="385"/>
                  </a:lnTo>
                  <a:lnTo>
                    <a:pt x="124" y="385"/>
                  </a:lnTo>
                  <a:lnTo>
                    <a:pt x="127" y="383"/>
                  </a:lnTo>
                  <a:lnTo>
                    <a:pt x="129" y="380"/>
                  </a:lnTo>
                  <a:lnTo>
                    <a:pt x="129" y="380"/>
                  </a:lnTo>
                  <a:lnTo>
                    <a:pt x="156" y="294"/>
                  </a:lnTo>
                  <a:lnTo>
                    <a:pt x="156" y="219"/>
                  </a:lnTo>
                  <a:lnTo>
                    <a:pt x="140" y="155"/>
                  </a:lnTo>
                  <a:lnTo>
                    <a:pt x="112" y="101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2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7" name="Freeform 31"/>
            <p:cNvSpPr>
              <a:spLocks/>
            </p:cNvSpPr>
            <p:nvPr/>
          </p:nvSpPr>
          <p:spPr bwMode="auto">
            <a:xfrm>
              <a:off x="4294" y="1034"/>
              <a:ext cx="77" cy="191"/>
            </a:xfrm>
            <a:custGeom>
              <a:avLst/>
              <a:gdLst>
                <a:gd name="T0" fmla="*/ 3 w 154"/>
                <a:gd name="T1" fmla="*/ 14 h 382"/>
                <a:gd name="T2" fmla="*/ 3 w 154"/>
                <a:gd name="T3" fmla="*/ 14 h 382"/>
                <a:gd name="T4" fmla="*/ 14 w 154"/>
                <a:gd name="T5" fmla="*/ 21 h 382"/>
                <a:gd name="T6" fmla="*/ 38 w 154"/>
                <a:gd name="T7" fmla="*/ 40 h 382"/>
                <a:gd name="T8" fmla="*/ 68 w 154"/>
                <a:gd name="T9" fmla="*/ 69 h 382"/>
                <a:gd name="T10" fmla="*/ 99 w 154"/>
                <a:gd name="T11" fmla="*/ 110 h 382"/>
                <a:gd name="T12" fmla="*/ 125 w 154"/>
                <a:gd name="T13" fmla="*/ 160 h 382"/>
                <a:gd name="T14" fmla="*/ 139 w 154"/>
                <a:gd name="T15" fmla="*/ 221 h 382"/>
                <a:gd name="T16" fmla="*/ 138 w 154"/>
                <a:gd name="T17" fmla="*/ 291 h 382"/>
                <a:gd name="T18" fmla="*/ 113 w 154"/>
                <a:gd name="T19" fmla="*/ 371 h 382"/>
                <a:gd name="T20" fmla="*/ 113 w 154"/>
                <a:gd name="T21" fmla="*/ 371 h 382"/>
                <a:gd name="T22" fmla="*/ 112 w 154"/>
                <a:gd name="T23" fmla="*/ 374 h 382"/>
                <a:gd name="T24" fmla="*/ 113 w 154"/>
                <a:gd name="T25" fmla="*/ 377 h 382"/>
                <a:gd name="T26" fmla="*/ 115 w 154"/>
                <a:gd name="T27" fmla="*/ 380 h 382"/>
                <a:gd name="T28" fmla="*/ 116 w 154"/>
                <a:gd name="T29" fmla="*/ 382 h 382"/>
                <a:gd name="T30" fmla="*/ 119 w 154"/>
                <a:gd name="T31" fmla="*/ 382 h 382"/>
                <a:gd name="T32" fmla="*/ 123 w 154"/>
                <a:gd name="T33" fmla="*/ 382 h 382"/>
                <a:gd name="T34" fmla="*/ 126 w 154"/>
                <a:gd name="T35" fmla="*/ 381 h 382"/>
                <a:gd name="T36" fmla="*/ 128 w 154"/>
                <a:gd name="T37" fmla="*/ 378 h 382"/>
                <a:gd name="T38" fmla="*/ 128 w 154"/>
                <a:gd name="T39" fmla="*/ 378 h 382"/>
                <a:gd name="T40" fmla="*/ 154 w 154"/>
                <a:gd name="T41" fmla="*/ 294 h 382"/>
                <a:gd name="T42" fmla="*/ 154 w 154"/>
                <a:gd name="T43" fmla="*/ 218 h 382"/>
                <a:gd name="T44" fmla="*/ 138 w 154"/>
                <a:gd name="T45" fmla="*/ 154 h 382"/>
                <a:gd name="T46" fmla="*/ 110 w 154"/>
                <a:gd name="T47" fmla="*/ 100 h 382"/>
                <a:gd name="T48" fmla="*/ 77 w 154"/>
                <a:gd name="T49" fmla="*/ 58 h 382"/>
                <a:gd name="T50" fmla="*/ 45 w 154"/>
                <a:gd name="T51" fmla="*/ 27 h 382"/>
                <a:gd name="T52" fmla="*/ 21 w 154"/>
                <a:gd name="T53" fmla="*/ 8 h 382"/>
                <a:gd name="T54" fmla="*/ 11 w 154"/>
                <a:gd name="T55" fmla="*/ 1 h 382"/>
                <a:gd name="T56" fmla="*/ 11 w 154"/>
                <a:gd name="T57" fmla="*/ 1 h 382"/>
                <a:gd name="T58" fmla="*/ 8 w 154"/>
                <a:gd name="T59" fmla="*/ 0 h 382"/>
                <a:gd name="T60" fmla="*/ 5 w 154"/>
                <a:gd name="T61" fmla="*/ 0 h 382"/>
                <a:gd name="T62" fmla="*/ 3 w 154"/>
                <a:gd name="T63" fmla="*/ 1 h 382"/>
                <a:gd name="T64" fmla="*/ 0 w 154"/>
                <a:gd name="T65" fmla="*/ 4 h 382"/>
                <a:gd name="T66" fmla="*/ 0 w 154"/>
                <a:gd name="T67" fmla="*/ 7 h 382"/>
                <a:gd name="T68" fmla="*/ 0 w 154"/>
                <a:gd name="T69" fmla="*/ 10 h 382"/>
                <a:gd name="T70" fmla="*/ 1 w 154"/>
                <a:gd name="T71" fmla="*/ 13 h 382"/>
                <a:gd name="T72" fmla="*/ 3 w 154"/>
                <a:gd name="T73" fmla="*/ 14 h 382"/>
                <a:gd name="T74" fmla="*/ 3 w 154"/>
                <a:gd name="T75" fmla="*/ 14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382">
                  <a:moveTo>
                    <a:pt x="3" y="14"/>
                  </a:moveTo>
                  <a:lnTo>
                    <a:pt x="3" y="14"/>
                  </a:lnTo>
                  <a:lnTo>
                    <a:pt x="14" y="21"/>
                  </a:lnTo>
                  <a:lnTo>
                    <a:pt x="38" y="40"/>
                  </a:lnTo>
                  <a:lnTo>
                    <a:pt x="68" y="69"/>
                  </a:lnTo>
                  <a:lnTo>
                    <a:pt x="99" y="110"/>
                  </a:lnTo>
                  <a:lnTo>
                    <a:pt x="125" y="160"/>
                  </a:lnTo>
                  <a:lnTo>
                    <a:pt x="139" y="221"/>
                  </a:lnTo>
                  <a:lnTo>
                    <a:pt x="138" y="291"/>
                  </a:lnTo>
                  <a:lnTo>
                    <a:pt x="113" y="371"/>
                  </a:lnTo>
                  <a:lnTo>
                    <a:pt x="113" y="371"/>
                  </a:lnTo>
                  <a:lnTo>
                    <a:pt x="112" y="374"/>
                  </a:lnTo>
                  <a:lnTo>
                    <a:pt x="113" y="377"/>
                  </a:lnTo>
                  <a:lnTo>
                    <a:pt x="115" y="380"/>
                  </a:lnTo>
                  <a:lnTo>
                    <a:pt x="116" y="382"/>
                  </a:lnTo>
                  <a:lnTo>
                    <a:pt x="119" y="382"/>
                  </a:lnTo>
                  <a:lnTo>
                    <a:pt x="123" y="382"/>
                  </a:lnTo>
                  <a:lnTo>
                    <a:pt x="126" y="381"/>
                  </a:lnTo>
                  <a:lnTo>
                    <a:pt x="128" y="378"/>
                  </a:lnTo>
                  <a:lnTo>
                    <a:pt x="128" y="378"/>
                  </a:lnTo>
                  <a:lnTo>
                    <a:pt x="154" y="294"/>
                  </a:lnTo>
                  <a:lnTo>
                    <a:pt x="154" y="218"/>
                  </a:lnTo>
                  <a:lnTo>
                    <a:pt x="138" y="154"/>
                  </a:lnTo>
                  <a:lnTo>
                    <a:pt x="110" y="100"/>
                  </a:lnTo>
                  <a:lnTo>
                    <a:pt x="77" y="58"/>
                  </a:lnTo>
                  <a:lnTo>
                    <a:pt x="45" y="27"/>
                  </a:lnTo>
                  <a:lnTo>
                    <a:pt x="21" y="8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8" name="Freeform 32"/>
            <p:cNvSpPr>
              <a:spLocks/>
            </p:cNvSpPr>
            <p:nvPr/>
          </p:nvSpPr>
          <p:spPr bwMode="auto">
            <a:xfrm>
              <a:off x="4321" y="1027"/>
              <a:ext cx="78" cy="190"/>
            </a:xfrm>
            <a:custGeom>
              <a:avLst/>
              <a:gdLst>
                <a:gd name="T0" fmla="*/ 2 w 155"/>
                <a:gd name="T1" fmla="*/ 15 h 381"/>
                <a:gd name="T2" fmla="*/ 2 w 155"/>
                <a:gd name="T3" fmla="*/ 15 h 381"/>
                <a:gd name="T4" fmla="*/ 14 w 155"/>
                <a:gd name="T5" fmla="*/ 22 h 381"/>
                <a:gd name="T6" fmla="*/ 37 w 155"/>
                <a:gd name="T7" fmla="*/ 41 h 381"/>
                <a:gd name="T8" fmla="*/ 68 w 155"/>
                <a:gd name="T9" fmla="*/ 70 h 381"/>
                <a:gd name="T10" fmla="*/ 99 w 155"/>
                <a:gd name="T11" fmla="*/ 109 h 381"/>
                <a:gd name="T12" fmla="*/ 125 w 155"/>
                <a:gd name="T13" fmla="*/ 160 h 381"/>
                <a:gd name="T14" fmla="*/ 139 w 155"/>
                <a:gd name="T15" fmla="*/ 220 h 381"/>
                <a:gd name="T16" fmla="*/ 136 w 155"/>
                <a:gd name="T17" fmla="*/ 290 h 381"/>
                <a:gd name="T18" fmla="*/ 112 w 155"/>
                <a:gd name="T19" fmla="*/ 370 h 381"/>
                <a:gd name="T20" fmla="*/ 112 w 155"/>
                <a:gd name="T21" fmla="*/ 370 h 381"/>
                <a:gd name="T22" fmla="*/ 112 w 155"/>
                <a:gd name="T23" fmla="*/ 373 h 381"/>
                <a:gd name="T24" fmla="*/ 112 w 155"/>
                <a:gd name="T25" fmla="*/ 376 h 381"/>
                <a:gd name="T26" fmla="*/ 113 w 155"/>
                <a:gd name="T27" fmla="*/ 379 h 381"/>
                <a:gd name="T28" fmla="*/ 116 w 155"/>
                <a:gd name="T29" fmla="*/ 380 h 381"/>
                <a:gd name="T30" fmla="*/ 119 w 155"/>
                <a:gd name="T31" fmla="*/ 381 h 381"/>
                <a:gd name="T32" fmla="*/ 122 w 155"/>
                <a:gd name="T33" fmla="*/ 380 h 381"/>
                <a:gd name="T34" fmla="*/ 125 w 155"/>
                <a:gd name="T35" fmla="*/ 379 h 381"/>
                <a:gd name="T36" fmla="*/ 128 w 155"/>
                <a:gd name="T37" fmla="*/ 377 h 381"/>
                <a:gd name="T38" fmla="*/ 128 w 155"/>
                <a:gd name="T39" fmla="*/ 377 h 381"/>
                <a:gd name="T40" fmla="*/ 154 w 155"/>
                <a:gd name="T41" fmla="*/ 293 h 381"/>
                <a:gd name="T42" fmla="*/ 155 w 155"/>
                <a:gd name="T43" fmla="*/ 218 h 381"/>
                <a:gd name="T44" fmla="*/ 139 w 155"/>
                <a:gd name="T45" fmla="*/ 154 h 381"/>
                <a:gd name="T46" fmla="*/ 112 w 155"/>
                <a:gd name="T47" fmla="*/ 101 h 381"/>
                <a:gd name="T48" fmla="*/ 78 w 155"/>
                <a:gd name="T49" fmla="*/ 58 h 381"/>
                <a:gd name="T50" fmla="*/ 46 w 155"/>
                <a:gd name="T51" fmla="*/ 28 h 381"/>
                <a:gd name="T52" fmla="*/ 21 w 155"/>
                <a:gd name="T53" fmla="*/ 9 h 381"/>
                <a:gd name="T54" fmla="*/ 11 w 155"/>
                <a:gd name="T55" fmla="*/ 2 h 381"/>
                <a:gd name="T56" fmla="*/ 11 w 155"/>
                <a:gd name="T57" fmla="*/ 2 h 381"/>
                <a:gd name="T58" fmla="*/ 8 w 155"/>
                <a:gd name="T59" fmla="*/ 0 h 381"/>
                <a:gd name="T60" fmla="*/ 5 w 155"/>
                <a:gd name="T61" fmla="*/ 0 h 381"/>
                <a:gd name="T62" fmla="*/ 2 w 155"/>
                <a:gd name="T63" fmla="*/ 2 h 381"/>
                <a:gd name="T64" fmla="*/ 1 w 155"/>
                <a:gd name="T65" fmla="*/ 3 h 381"/>
                <a:gd name="T66" fmla="*/ 0 w 155"/>
                <a:gd name="T67" fmla="*/ 6 h 381"/>
                <a:gd name="T68" fmla="*/ 0 w 155"/>
                <a:gd name="T69" fmla="*/ 10 h 381"/>
                <a:gd name="T70" fmla="*/ 1 w 155"/>
                <a:gd name="T71" fmla="*/ 13 h 381"/>
                <a:gd name="T72" fmla="*/ 2 w 155"/>
                <a:gd name="T73" fmla="*/ 15 h 381"/>
                <a:gd name="T74" fmla="*/ 2 w 155"/>
                <a:gd name="T75" fmla="*/ 15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5" h="381">
                  <a:moveTo>
                    <a:pt x="2" y="15"/>
                  </a:moveTo>
                  <a:lnTo>
                    <a:pt x="2" y="15"/>
                  </a:lnTo>
                  <a:lnTo>
                    <a:pt x="14" y="22"/>
                  </a:lnTo>
                  <a:lnTo>
                    <a:pt x="37" y="41"/>
                  </a:lnTo>
                  <a:lnTo>
                    <a:pt x="68" y="70"/>
                  </a:lnTo>
                  <a:lnTo>
                    <a:pt x="99" y="109"/>
                  </a:lnTo>
                  <a:lnTo>
                    <a:pt x="125" y="160"/>
                  </a:lnTo>
                  <a:lnTo>
                    <a:pt x="139" y="220"/>
                  </a:lnTo>
                  <a:lnTo>
                    <a:pt x="136" y="290"/>
                  </a:lnTo>
                  <a:lnTo>
                    <a:pt x="112" y="370"/>
                  </a:lnTo>
                  <a:lnTo>
                    <a:pt x="112" y="370"/>
                  </a:lnTo>
                  <a:lnTo>
                    <a:pt x="112" y="373"/>
                  </a:lnTo>
                  <a:lnTo>
                    <a:pt x="112" y="376"/>
                  </a:lnTo>
                  <a:lnTo>
                    <a:pt x="113" y="379"/>
                  </a:lnTo>
                  <a:lnTo>
                    <a:pt x="116" y="380"/>
                  </a:lnTo>
                  <a:lnTo>
                    <a:pt x="119" y="381"/>
                  </a:lnTo>
                  <a:lnTo>
                    <a:pt x="122" y="380"/>
                  </a:lnTo>
                  <a:lnTo>
                    <a:pt x="125" y="379"/>
                  </a:lnTo>
                  <a:lnTo>
                    <a:pt x="128" y="377"/>
                  </a:lnTo>
                  <a:lnTo>
                    <a:pt x="128" y="377"/>
                  </a:lnTo>
                  <a:lnTo>
                    <a:pt x="154" y="293"/>
                  </a:lnTo>
                  <a:lnTo>
                    <a:pt x="155" y="218"/>
                  </a:lnTo>
                  <a:lnTo>
                    <a:pt x="139" y="154"/>
                  </a:lnTo>
                  <a:lnTo>
                    <a:pt x="112" y="101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1" y="9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09" name="Freeform 33"/>
            <p:cNvSpPr>
              <a:spLocks/>
            </p:cNvSpPr>
            <p:nvPr/>
          </p:nvSpPr>
          <p:spPr bwMode="auto">
            <a:xfrm>
              <a:off x="4343" y="1017"/>
              <a:ext cx="77" cy="190"/>
            </a:xfrm>
            <a:custGeom>
              <a:avLst/>
              <a:gdLst>
                <a:gd name="T0" fmla="*/ 3 w 156"/>
                <a:gd name="T1" fmla="*/ 15 h 380"/>
                <a:gd name="T2" fmla="*/ 3 w 156"/>
                <a:gd name="T3" fmla="*/ 15 h 380"/>
                <a:gd name="T4" fmla="*/ 15 w 156"/>
                <a:gd name="T5" fmla="*/ 22 h 380"/>
                <a:gd name="T6" fmla="*/ 38 w 156"/>
                <a:gd name="T7" fmla="*/ 41 h 380"/>
                <a:gd name="T8" fmla="*/ 69 w 156"/>
                <a:gd name="T9" fmla="*/ 70 h 380"/>
                <a:gd name="T10" fmla="*/ 99 w 156"/>
                <a:gd name="T11" fmla="*/ 111 h 380"/>
                <a:gd name="T12" fmla="*/ 125 w 156"/>
                <a:gd name="T13" fmla="*/ 160 h 380"/>
                <a:gd name="T14" fmla="*/ 140 w 156"/>
                <a:gd name="T15" fmla="*/ 220 h 380"/>
                <a:gd name="T16" fmla="*/ 137 w 156"/>
                <a:gd name="T17" fmla="*/ 290 h 380"/>
                <a:gd name="T18" fmla="*/ 112 w 156"/>
                <a:gd name="T19" fmla="*/ 368 h 380"/>
                <a:gd name="T20" fmla="*/ 112 w 156"/>
                <a:gd name="T21" fmla="*/ 368 h 380"/>
                <a:gd name="T22" fmla="*/ 112 w 156"/>
                <a:gd name="T23" fmla="*/ 371 h 380"/>
                <a:gd name="T24" fmla="*/ 112 w 156"/>
                <a:gd name="T25" fmla="*/ 374 h 380"/>
                <a:gd name="T26" fmla="*/ 114 w 156"/>
                <a:gd name="T27" fmla="*/ 377 h 380"/>
                <a:gd name="T28" fmla="*/ 117 w 156"/>
                <a:gd name="T29" fmla="*/ 380 h 380"/>
                <a:gd name="T30" fmla="*/ 120 w 156"/>
                <a:gd name="T31" fmla="*/ 380 h 380"/>
                <a:gd name="T32" fmla="*/ 122 w 156"/>
                <a:gd name="T33" fmla="*/ 380 h 380"/>
                <a:gd name="T34" fmla="*/ 125 w 156"/>
                <a:gd name="T35" fmla="*/ 379 h 380"/>
                <a:gd name="T36" fmla="*/ 127 w 156"/>
                <a:gd name="T37" fmla="*/ 376 h 380"/>
                <a:gd name="T38" fmla="*/ 127 w 156"/>
                <a:gd name="T39" fmla="*/ 376 h 380"/>
                <a:gd name="T40" fmla="*/ 153 w 156"/>
                <a:gd name="T41" fmla="*/ 291 h 380"/>
                <a:gd name="T42" fmla="*/ 156 w 156"/>
                <a:gd name="T43" fmla="*/ 217 h 380"/>
                <a:gd name="T44" fmla="*/ 138 w 156"/>
                <a:gd name="T45" fmla="*/ 153 h 380"/>
                <a:gd name="T46" fmla="*/ 111 w 156"/>
                <a:gd name="T47" fmla="*/ 101 h 380"/>
                <a:gd name="T48" fmla="*/ 79 w 156"/>
                <a:gd name="T49" fmla="*/ 58 h 380"/>
                <a:gd name="T50" fmla="*/ 47 w 156"/>
                <a:gd name="T51" fmla="*/ 28 h 380"/>
                <a:gd name="T52" fmla="*/ 22 w 156"/>
                <a:gd name="T53" fmla="*/ 9 h 380"/>
                <a:gd name="T54" fmla="*/ 12 w 156"/>
                <a:gd name="T55" fmla="*/ 2 h 380"/>
                <a:gd name="T56" fmla="*/ 12 w 156"/>
                <a:gd name="T57" fmla="*/ 2 h 380"/>
                <a:gd name="T58" fmla="*/ 9 w 156"/>
                <a:gd name="T59" fmla="*/ 0 h 380"/>
                <a:gd name="T60" fmla="*/ 6 w 156"/>
                <a:gd name="T61" fmla="*/ 0 h 380"/>
                <a:gd name="T62" fmla="*/ 3 w 156"/>
                <a:gd name="T63" fmla="*/ 2 h 380"/>
                <a:gd name="T64" fmla="*/ 0 w 156"/>
                <a:gd name="T65" fmla="*/ 5 h 380"/>
                <a:gd name="T66" fmla="*/ 0 w 156"/>
                <a:gd name="T67" fmla="*/ 7 h 380"/>
                <a:gd name="T68" fmla="*/ 0 w 156"/>
                <a:gd name="T69" fmla="*/ 10 h 380"/>
                <a:gd name="T70" fmla="*/ 2 w 156"/>
                <a:gd name="T71" fmla="*/ 13 h 380"/>
                <a:gd name="T72" fmla="*/ 3 w 156"/>
                <a:gd name="T73" fmla="*/ 15 h 380"/>
                <a:gd name="T74" fmla="*/ 3 w 156"/>
                <a:gd name="T75" fmla="*/ 1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0">
                  <a:moveTo>
                    <a:pt x="3" y="15"/>
                  </a:moveTo>
                  <a:lnTo>
                    <a:pt x="3" y="15"/>
                  </a:lnTo>
                  <a:lnTo>
                    <a:pt x="15" y="22"/>
                  </a:lnTo>
                  <a:lnTo>
                    <a:pt x="38" y="41"/>
                  </a:lnTo>
                  <a:lnTo>
                    <a:pt x="69" y="70"/>
                  </a:lnTo>
                  <a:lnTo>
                    <a:pt x="99" y="111"/>
                  </a:lnTo>
                  <a:lnTo>
                    <a:pt x="125" y="160"/>
                  </a:lnTo>
                  <a:lnTo>
                    <a:pt x="140" y="220"/>
                  </a:lnTo>
                  <a:lnTo>
                    <a:pt x="137" y="290"/>
                  </a:lnTo>
                  <a:lnTo>
                    <a:pt x="112" y="368"/>
                  </a:lnTo>
                  <a:lnTo>
                    <a:pt x="112" y="368"/>
                  </a:lnTo>
                  <a:lnTo>
                    <a:pt x="112" y="371"/>
                  </a:lnTo>
                  <a:lnTo>
                    <a:pt x="112" y="374"/>
                  </a:lnTo>
                  <a:lnTo>
                    <a:pt x="114" y="377"/>
                  </a:lnTo>
                  <a:lnTo>
                    <a:pt x="117" y="380"/>
                  </a:lnTo>
                  <a:lnTo>
                    <a:pt x="120" y="380"/>
                  </a:lnTo>
                  <a:lnTo>
                    <a:pt x="122" y="380"/>
                  </a:lnTo>
                  <a:lnTo>
                    <a:pt x="125" y="379"/>
                  </a:lnTo>
                  <a:lnTo>
                    <a:pt x="127" y="376"/>
                  </a:lnTo>
                  <a:lnTo>
                    <a:pt x="127" y="376"/>
                  </a:lnTo>
                  <a:lnTo>
                    <a:pt x="153" y="291"/>
                  </a:lnTo>
                  <a:lnTo>
                    <a:pt x="156" y="217"/>
                  </a:lnTo>
                  <a:lnTo>
                    <a:pt x="138" y="153"/>
                  </a:lnTo>
                  <a:lnTo>
                    <a:pt x="111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2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0" name="Freeform 34"/>
            <p:cNvSpPr>
              <a:spLocks/>
            </p:cNvSpPr>
            <p:nvPr/>
          </p:nvSpPr>
          <p:spPr bwMode="auto">
            <a:xfrm>
              <a:off x="4192" y="1067"/>
              <a:ext cx="79" cy="195"/>
            </a:xfrm>
            <a:custGeom>
              <a:avLst/>
              <a:gdLst>
                <a:gd name="T0" fmla="*/ 4 w 157"/>
                <a:gd name="T1" fmla="*/ 14 h 388"/>
                <a:gd name="T2" fmla="*/ 4 w 157"/>
                <a:gd name="T3" fmla="*/ 14 h 388"/>
                <a:gd name="T4" fmla="*/ 16 w 157"/>
                <a:gd name="T5" fmla="*/ 21 h 388"/>
                <a:gd name="T6" fmla="*/ 39 w 157"/>
                <a:gd name="T7" fmla="*/ 40 h 388"/>
                <a:gd name="T8" fmla="*/ 70 w 157"/>
                <a:gd name="T9" fmla="*/ 71 h 388"/>
                <a:gd name="T10" fmla="*/ 100 w 157"/>
                <a:gd name="T11" fmla="*/ 110 h 388"/>
                <a:gd name="T12" fmla="*/ 127 w 157"/>
                <a:gd name="T13" fmla="*/ 161 h 388"/>
                <a:gd name="T14" fmla="*/ 143 w 157"/>
                <a:gd name="T15" fmla="*/ 224 h 388"/>
                <a:gd name="T16" fmla="*/ 140 w 157"/>
                <a:gd name="T17" fmla="*/ 295 h 388"/>
                <a:gd name="T18" fmla="*/ 116 w 157"/>
                <a:gd name="T19" fmla="*/ 377 h 388"/>
                <a:gd name="T20" fmla="*/ 116 w 157"/>
                <a:gd name="T21" fmla="*/ 377 h 388"/>
                <a:gd name="T22" fmla="*/ 115 w 157"/>
                <a:gd name="T23" fmla="*/ 380 h 388"/>
                <a:gd name="T24" fmla="*/ 116 w 157"/>
                <a:gd name="T25" fmla="*/ 382 h 388"/>
                <a:gd name="T26" fmla="*/ 118 w 157"/>
                <a:gd name="T27" fmla="*/ 385 h 388"/>
                <a:gd name="T28" fmla="*/ 119 w 157"/>
                <a:gd name="T29" fmla="*/ 388 h 388"/>
                <a:gd name="T30" fmla="*/ 122 w 157"/>
                <a:gd name="T31" fmla="*/ 388 h 388"/>
                <a:gd name="T32" fmla="*/ 127 w 157"/>
                <a:gd name="T33" fmla="*/ 388 h 388"/>
                <a:gd name="T34" fmla="*/ 129 w 157"/>
                <a:gd name="T35" fmla="*/ 387 h 388"/>
                <a:gd name="T36" fmla="*/ 131 w 157"/>
                <a:gd name="T37" fmla="*/ 384 h 388"/>
                <a:gd name="T38" fmla="*/ 131 w 157"/>
                <a:gd name="T39" fmla="*/ 384 h 388"/>
                <a:gd name="T40" fmla="*/ 156 w 157"/>
                <a:gd name="T41" fmla="*/ 297 h 388"/>
                <a:gd name="T42" fmla="*/ 157 w 157"/>
                <a:gd name="T43" fmla="*/ 221 h 388"/>
                <a:gd name="T44" fmla="*/ 140 w 157"/>
                <a:gd name="T45" fmla="*/ 155 h 388"/>
                <a:gd name="T46" fmla="*/ 112 w 157"/>
                <a:gd name="T47" fmla="*/ 100 h 388"/>
                <a:gd name="T48" fmla="*/ 78 w 157"/>
                <a:gd name="T49" fmla="*/ 58 h 388"/>
                <a:gd name="T50" fmla="*/ 46 w 157"/>
                <a:gd name="T51" fmla="*/ 27 h 388"/>
                <a:gd name="T52" fmla="*/ 22 w 157"/>
                <a:gd name="T53" fmla="*/ 8 h 388"/>
                <a:gd name="T54" fmla="*/ 12 w 157"/>
                <a:gd name="T55" fmla="*/ 1 h 388"/>
                <a:gd name="T56" fmla="*/ 12 w 157"/>
                <a:gd name="T57" fmla="*/ 1 h 388"/>
                <a:gd name="T58" fmla="*/ 9 w 157"/>
                <a:gd name="T59" fmla="*/ 0 h 388"/>
                <a:gd name="T60" fmla="*/ 6 w 157"/>
                <a:gd name="T61" fmla="*/ 0 h 388"/>
                <a:gd name="T62" fmla="*/ 3 w 157"/>
                <a:gd name="T63" fmla="*/ 1 h 388"/>
                <a:gd name="T64" fmla="*/ 1 w 157"/>
                <a:gd name="T65" fmla="*/ 4 h 388"/>
                <a:gd name="T66" fmla="*/ 0 w 157"/>
                <a:gd name="T67" fmla="*/ 7 h 388"/>
                <a:gd name="T68" fmla="*/ 0 w 157"/>
                <a:gd name="T69" fmla="*/ 10 h 388"/>
                <a:gd name="T70" fmla="*/ 1 w 157"/>
                <a:gd name="T71" fmla="*/ 13 h 388"/>
                <a:gd name="T72" fmla="*/ 4 w 157"/>
                <a:gd name="T73" fmla="*/ 14 h 388"/>
                <a:gd name="T74" fmla="*/ 4 w 157"/>
                <a:gd name="T75" fmla="*/ 1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" h="388">
                  <a:moveTo>
                    <a:pt x="4" y="14"/>
                  </a:moveTo>
                  <a:lnTo>
                    <a:pt x="4" y="14"/>
                  </a:lnTo>
                  <a:lnTo>
                    <a:pt x="16" y="21"/>
                  </a:lnTo>
                  <a:lnTo>
                    <a:pt x="39" y="40"/>
                  </a:lnTo>
                  <a:lnTo>
                    <a:pt x="70" y="71"/>
                  </a:lnTo>
                  <a:lnTo>
                    <a:pt x="100" y="110"/>
                  </a:lnTo>
                  <a:lnTo>
                    <a:pt x="127" y="161"/>
                  </a:lnTo>
                  <a:lnTo>
                    <a:pt x="143" y="224"/>
                  </a:lnTo>
                  <a:lnTo>
                    <a:pt x="140" y="295"/>
                  </a:lnTo>
                  <a:lnTo>
                    <a:pt x="116" y="377"/>
                  </a:lnTo>
                  <a:lnTo>
                    <a:pt x="116" y="377"/>
                  </a:lnTo>
                  <a:lnTo>
                    <a:pt x="115" y="380"/>
                  </a:lnTo>
                  <a:lnTo>
                    <a:pt x="116" y="382"/>
                  </a:lnTo>
                  <a:lnTo>
                    <a:pt x="118" y="385"/>
                  </a:lnTo>
                  <a:lnTo>
                    <a:pt x="119" y="388"/>
                  </a:lnTo>
                  <a:lnTo>
                    <a:pt x="122" y="388"/>
                  </a:lnTo>
                  <a:lnTo>
                    <a:pt x="127" y="388"/>
                  </a:lnTo>
                  <a:lnTo>
                    <a:pt x="129" y="387"/>
                  </a:lnTo>
                  <a:lnTo>
                    <a:pt x="131" y="384"/>
                  </a:lnTo>
                  <a:lnTo>
                    <a:pt x="131" y="384"/>
                  </a:lnTo>
                  <a:lnTo>
                    <a:pt x="156" y="297"/>
                  </a:lnTo>
                  <a:lnTo>
                    <a:pt x="157" y="221"/>
                  </a:lnTo>
                  <a:lnTo>
                    <a:pt x="140" y="155"/>
                  </a:lnTo>
                  <a:lnTo>
                    <a:pt x="112" y="100"/>
                  </a:lnTo>
                  <a:lnTo>
                    <a:pt x="78" y="58"/>
                  </a:lnTo>
                  <a:lnTo>
                    <a:pt x="46" y="27"/>
                  </a:lnTo>
                  <a:lnTo>
                    <a:pt x="22" y="8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auto">
            <a:xfrm>
              <a:off x="4214" y="1057"/>
              <a:ext cx="78" cy="194"/>
            </a:xfrm>
            <a:custGeom>
              <a:avLst/>
              <a:gdLst>
                <a:gd name="T0" fmla="*/ 2 w 155"/>
                <a:gd name="T1" fmla="*/ 16 h 389"/>
                <a:gd name="T2" fmla="*/ 2 w 155"/>
                <a:gd name="T3" fmla="*/ 16 h 389"/>
                <a:gd name="T4" fmla="*/ 14 w 155"/>
                <a:gd name="T5" fmla="*/ 23 h 389"/>
                <a:gd name="T6" fmla="*/ 37 w 155"/>
                <a:gd name="T7" fmla="*/ 42 h 389"/>
                <a:gd name="T8" fmla="*/ 68 w 155"/>
                <a:gd name="T9" fmla="*/ 72 h 389"/>
                <a:gd name="T10" fmla="*/ 99 w 155"/>
                <a:gd name="T11" fmla="*/ 111 h 389"/>
                <a:gd name="T12" fmla="*/ 125 w 155"/>
                <a:gd name="T13" fmla="*/ 162 h 389"/>
                <a:gd name="T14" fmla="*/ 141 w 155"/>
                <a:gd name="T15" fmla="*/ 224 h 389"/>
                <a:gd name="T16" fmla="*/ 138 w 155"/>
                <a:gd name="T17" fmla="*/ 296 h 389"/>
                <a:gd name="T18" fmla="*/ 115 w 155"/>
                <a:gd name="T19" fmla="*/ 377 h 389"/>
                <a:gd name="T20" fmla="*/ 115 w 155"/>
                <a:gd name="T21" fmla="*/ 377 h 389"/>
                <a:gd name="T22" fmla="*/ 115 w 155"/>
                <a:gd name="T23" fmla="*/ 380 h 389"/>
                <a:gd name="T24" fmla="*/ 115 w 155"/>
                <a:gd name="T25" fmla="*/ 383 h 389"/>
                <a:gd name="T26" fmla="*/ 116 w 155"/>
                <a:gd name="T27" fmla="*/ 386 h 389"/>
                <a:gd name="T28" fmla="*/ 119 w 155"/>
                <a:gd name="T29" fmla="*/ 387 h 389"/>
                <a:gd name="T30" fmla="*/ 122 w 155"/>
                <a:gd name="T31" fmla="*/ 389 h 389"/>
                <a:gd name="T32" fmla="*/ 125 w 155"/>
                <a:gd name="T33" fmla="*/ 387 h 389"/>
                <a:gd name="T34" fmla="*/ 128 w 155"/>
                <a:gd name="T35" fmla="*/ 386 h 389"/>
                <a:gd name="T36" fmla="*/ 129 w 155"/>
                <a:gd name="T37" fmla="*/ 383 h 389"/>
                <a:gd name="T38" fmla="*/ 129 w 155"/>
                <a:gd name="T39" fmla="*/ 383 h 389"/>
                <a:gd name="T40" fmla="*/ 155 w 155"/>
                <a:gd name="T41" fmla="*/ 297 h 389"/>
                <a:gd name="T42" fmla="*/ 155 w 155"/>
                <a:gd name="T43" fmla="*/ 221 h 389"/>
                <a:gd name="T44" fmla="*/ 139 w 155"/>
                <a:gd name="T45" fmla="*/ 156 h 389"/>
                <a:gd name="T46" fmla="*/ 112 w 155"/>
                <a:gd name="T47" fmla="*/ 102 h 389"/>
                <a:gd name="T48" fmla="*/ 78 w 155"/>
                <a:gd name="T49" fmla="*/ 58 h 389"/>
                <a:gd name="T50" fmla="*/ 46 w 155"/>
                <a:gd name="T51" fmla="*/ 28 h 389"/>
                <a:gd name="T52" fmla="*/ 21 w 155"/>
                <a:gd name="T53" fmla="*/ 9 h 389"/>
                <a:gd name="T54" fmla="*/ 11 w 155"/>
                <a:gd name="T55" fmla="*/ 2 h 389"/>
                <a:gd name="T56" fmla="*/ 11 w 155"/>
                <a:gd name="T57" fmla="*/ 2 h 389"/>
                <a:gd name="T58" fmla="*/ 8 w 155"/>
                <a:gd name="T59" fmla="*/ 0 h 389"/>
                <a:gd name="T60" fmla="*/ 5 w 155"/>
                <a:gd name="T61" fmla="*/ 0 h 389"/>
                <a:gd name="T62" fmla="*/ 2 w 155"/>
                <a:gd name="T63" fmla="*/ 2 h 389"/>
                <a:gd name="T64" fmla="*/ 0 w 155"/>
                <a:gd name="T65" fmla="*/ 5 h 389"/>
                <a:gd name="T66" fmla="*/ 0 w 155"/>
                <a:gd name="T67" fmla="*/ 7 h 389"/>
                <a:gd name="T68" fmla="*/ 0 w 155"/>
                <a:gd name="T69" fmla="*/ 10 h 389"/>
                <a:gd name="T70" fmla="*/ 1 w 155"/>
                <a:gd name="T71" fmla="*/ 13 h 389"/>
                <a:gd name="T72" fmla="*/ 2 w 155"/>
                <a:gd name="T73" fmla="*/ 16 h 389"/>
                <a:gd name="T74" fmla="*/ 2 w 155"/>
                <a:gd name="T75" fmla="*/ 16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5" h="389">
                  <a:moveTo>
                    <a:pt x="2" y="16"/>
                  </a:moveTo>
                  <a:lnTo>
                    <a:pt x="2" y="16"/>
                  </a:lnTo>
                  <a:lnTo>
                    <a:pt x="14" y="23"/>
                  </a:lnTo>
                  <a:lnTo>
                    <a:pt x="37" y="42"/>
                  </a:lnTo>
                  <a:lnTo>
                    <a:pt x="68" y="72"/>
                  </a:lnTo>
                  <a:lnTo>
                    <a:pt x="99" y="111"/>
                  </a:lnTo>
                  <a:lnTo>
                    <a:pt x="125" y="162"/>
                  </a:lnTo>
                  <a:lnTo>
                    <a:pt x="141" y="224"/>
                  </a:lnTo>
                  <a:lnTo>
                    <a:pt x="138" y="296"/>
                  </a:lnTo>
                  <a:lnTo>
                    <a:pt x="115" y="377"/>
                  </a:lnTo>
                  <a:lnTo>
                    <a:pt x="115" y="377"/>
                  </a:lnTo>
                  <a:lnTo>
                    <a:pt x="115" y="380"/>
                  </a:lnTo>
                  <a:lnTo>
                    <a:pt x="115" y="383"/>
                  </a:lnTo>
                  <a:lnTo>
                    <a:pt x="116" y="386"/>
                  </a:lnTo>
                  <a:lnTo>
                    <a:pt x="119" y="387"/>
                  </a:lnTo>
                  <a:lnTo>
                    <a:pt x="122" y="389"/>
                  </a:lnTo>
                  <a:lnTo>
                    <a:pt x="125" y="387"/>
                  </a:lnTo>
                  <a:lnTo>
                    <a:pt x="128" y="386"/>
                  </a:lnTo>
                  <a:lnTo>
                    <a:pt x="129" y="383"/>
                  </a:lnTo>
                  <a:lnTo>
                    <a:pt x="129" y="383"/>
                  </a:lnTo>
                  <a:lnTo>
                    <a:pt x="155" y="297"/>
                  </a:lnTo>
                  <a:lnTo>
                    <a:pt x="155" y="221"/>
                  </a:lnTo>
                  <a:lnTo>
                    <a:pt x="139" y="156"/>
                  </a:lnTo>
                  <a:lnTo>
                    <a:pt x="112" y="102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1" y="9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auto">
            <a:xfrm>
              <a:off x="4241" y="1050"/>
              <a:ext cx="78" cy="193"/>
            </a:xfrm>
            <a:custGeom>
              <a:avLst/>
              <a:gdLst>
                <a:gd name="T0" fmla="*/ 3 w 156"/>
                <a:gd name="T1" fmla="*/ 14 h 385"/>
                <a:gd name="T2" fmla="*/ 3 w 156"/>
                <a:gd name="T3" fmla="*/ 14 h 385"/>
                <a:gd name="T4" fmla="*/ 15 w 156"/>
                <a:gd name="T5" fmla="*/ 21 h 385"/>
                <a:gd name="T6" fmla="*/ 38 w 156"/>
                <a:gd name="T7" fmla="*/ 40 h 385"/>
                <a:gd name="T8" fmla="*/ 69 w 156"/>
                <a:gd name="T9" fmla="*/ 70 h 385"/>
                <a:gd name="T10" fmla="*/ 99 w 156"/>
                <a:gd name="T11" fmla="*/ 110 h 385"/>
                <a:gd name="T12" fmla="*/ 126 w 156"/>
                <a:gd name="T13" fmla="*/ 160 h 385"/>
                <a:gd name="T14" fmla="*/ 142 w 156"/>
                <a:gd name="T15" fmla="*/ 221 h 385"/>
                <a:gd name="T16" fmla="*/ 139 w 156"/>
                <a:gd name="T17" fmla="*/ 292 h 385"/>
                <a:gd name="T18" fmla="*/ 115 w 156"/>
                <a:gd name="T19" fmla="*/ 374 h 385"/>
                <a:gd name="T20" fmla="*/ 115 w 156"/>
                <a:gd name="T21" fmla="*/ 374 h 385"/>
                <a:gd name="T22" fmla="*/ 114 w 156"/>
                <a:gd name="T23" fmla="*/ 377 h 385"/>
                <a:gd name="T24" fmla="*/ 115 w 156"/>
                <a:gd name="T25" fmla="*/ 380 h 385"/>
                <a:gd name="T26" fmla="*/ 117 w 156"/>
                <a:gd name="T27" fmla="*/ 382 h 385"/>
                <a:gd name="T28" fmla="*/ 118 w 156"/>
                <a:gd name="T29" fmla="*/ 385 h 385"/>
                <a:gd name="T30" fmla="*/ 121 w 156"/>
                <a:gd name="T31" fmla="*/ 385 h 385"/>
                <a:gd name="T32" fmla="*/ 126 w 156"/>
                <a:gd name="T33" fmla="*/ 385 h 385"/>
                <a:gd name="T34" fmla="*/ 128 w 156"/>
                <a:gd name="T35" fmla="*/ 384 h 385"/>
                <a:gd name="T36" fmla="*/ 130 w 156"/>
                <a:gd name="T37" fmla="*/ 381 h 385"/>
                <a:gd name="T38" fmla="*/ 130 w 156"/>
                <a:gd name="T39" fmla="*/ 381 h 385"/>
                <a:gd name="T40" fmla="*/ 156 w 156"/>
                <a:gd name="T41" fmla="*/ 295 h 385"/>
                <a:gd name="T42" fmla="*/ 156 w 156"/>
                <a:gd name="T43" fmla="*/ 219 h 385"/>
                <a:gd name="T44" fmla="*/ 140 w 156"/>
                <a:gd name="T45" fmla="*/ 154 h 385"/>
                <a:gd name="T46" fmla="*/ 112 w 156"/>
                <a:gd name="T47" fmla="*/ 100 h 385"/>
                <a:gd name="T48" fmla="*/ 79 w 156"/>
                <a:gd name="T49" fmla="*/ 58 h 385"/>
                <a:gd name="T50" fmla="*/ 47 w 156"/>
                <a:gd name="T51" fmla="*/ 26 h 385"/>
                <a:gd name="T52" fmla="*/ 22 w 156"/>
                <a:gd name="T53" fmla="*/ 7 h 385"/>
                <a:gd name="T54" fmla="*/ 12 w 156"/>
                <a:gd name="T55" fmla="*/ 1 h 385"/>
                <a:gd name="T56" fmla="*/ 12 w 156"/>
                <a:gd name="T57" fmla="*/ 1 h 385"/>
                <a:gd name="T58" fmla="*/ 9 w 156"/>
                <a:gd name="T59" fmla="*/ 0 h 385"/>
                <a:gd name="T60" fmla="*/ 6 w 156"/>
                <a:gd name="T61" fmla="*/ 0 h 385"/>
                <a:gd name="T62" fmla="*/ 3 w 156"/>
                <a:gd name="T63" fmla="*/ 1 h 385"/>
                <a:gd name="T64" fmla="*/ 0 w 156"/>
                <a:gd name="T65" fmla="*/ 3 h 385"/>
                <a:gd name="T66" fmla="*/ 0 w 156"/>
                <a:gd name="T67" fmla="*/ 5 h 385"/>
                <a:gd name="T68" fmla="*/ 0 w 156"/>
                <a:gd name="T69" fmla="*/ 8 h 385"/>
                <a:gd name="T70" fmla="*/ 2 w 156"/>
                <a:gd name="T71" fmla="*/ 11 h 385"/>
                <a:gd name="T72" fmla="*/ 3 w 156"/>
                <a:gd name="T73" fmla="*/ 14 h 385"/>
                <a:gd name="T74" fmla="*/ 3 w 156"/>
                <a:gd name="T75" fmla="*/ 1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5">
                  <a:moveTo>
                    <a:pt x="3" y="14"/>
                  </a:moveTo>
                  <a:lnTo>
                    <a:pt x="3" y="14"/>
                  </a:lnTo>
                  <a:lnTo>
                    <a:pt x="15" y="21"/>
                  </a:lnTo>
                  <a:lnTo>
                    <a:pt x="38" y="40"/>
                  </a:lnTo>
                  <a:lnTo>
                    <a:pt x="69" y="70"/>
                  </a:lnTo>
                  <a:lnTo>
                    <a:pt x="99" y="110"/>
                  </a:lnTo>
                  <a:lnTo>
                    <a:pt x="126" y="160"/>
                  </a:lnTo>
                  <a:lnTo>
                    <a:pt x="142" y="221"/>
                  </a:lnTo>
                  <a:lnTo>
                    <a:pt x="139" y="292"/>
                  </a:lnTo>
                  <a:lnTo>
                    <a:pt x="115" y="374"/>
                  </a:lnTo>
                  <a:lnTo>
                    <a:pt x="115" y="374"/>
                  </a:lnTo>
                  <a:lnTo>
                    <a:pt x="114" y="377"/>
                  </a:lnTo>
                  <a:lnTo>
                    <a:pt x="115" y="380"/>
                  </a:lnTo>
                  <a:lnTo>
                    <a:pt x="117" y="382"/>
                  </a:lnTo>
                  <a:lnTo>
                    <a:pt x="118" y="385"/>
                  </a:lnTo>
                  <a:lnTo>
                    <a:pt x="121" y="385"/>
                  </a:lnTo>
                  <a:lnTo>
                    <a:pt x="126" y="385"/>
                  </a:lnTo>
                  <a:lnTo>
                    <a:pt x="128" y="384"/>
                  </a:lnTo>
                  <a:lnTo>
                    <a:pt x="130" y="381"/>
                  </a:lnTo>
                  <a:lnTo>
                    <a:pt x="130" y="381"/>
                  </a:lnTo>
                  <a:lnTo>
                    <a:pt x="156" y="295"/>
                  </a:lnTo>
                  <a:lnTo>
                    <a:pt x="156" y="219"/>
                  </a:lnTo>
                  <a:lnTo>
                    <a:pt x="140" y="154"/>
                  </a:lnTo>
                  <a:lnTo>
                    <a:pt x="112" y="100"/>
                  </a:lnTo>
                  <a:lnTo>
                    <a:pt x="79" y="58"/>
                  </a:lnTo>
                  <a:lnTo>
                    <a:pt x="47" y="26"/>
                  </a:lnTo>
                  <a:lnTo>
                    <a:pt x="22" y="7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3" name="Freeform 37"/>
            <p:cNvSpPr>
              <a:spLocks/>
            </p:cNvSpPr>
            <p:nvPr/>
          </p:nvSpPr>
          <p:spPr bwMode="auto">
            <a:xfrm>
              <a:off x="4263" y="1040"/>
              <a:ext cx="77" cy="193"/>
            </a:xfrm>
            <a:custGeom>
              <a:avLst/>
              <a:gdLst>
                <a:gd name="T0" fmla="*/ 3 w 154"/>
                <a:gd name="T1" fmla="*/ 14 h 384"/>
                <a:gd name="T2" fmla="*/ 3 w 154"/>
                <a:gd name="T3" fmla="*/ 14 h 384"/>
                <a:gd name="T4" fmla="*/ 15 w 154"/>
                <a:gd name="T5" fmla="*/ 22 h 384"/>
                <a:gd name="T6" fmla="*/ 38 w 154"/>
                <a:gd name="T7" fmla="*/ 40 h 384"/>
                <a:gd name="T8" fmla="*/ 68 w 154"/>
                <a:gd name="T9" fmla="*/ 70 h 384"/>
                <a:gd name="T10" fmla="*/ 99 w 154"/>
                <a:gd name="T11" fmla="*/ 109 h 384"/>
                <a:gd name="T12" fmla="*/ 125 w 154"/>
                <a:gd name="T13" fmla="*/ 160 h 384"/>
                <a:gd name="T14" fmla="*/ 140 w 154"/>
                <a:gd name="T15" fmla="*/ 221 h 384"/>
                <a:gd name="T16" fmla="*/ 138 w 154"/>
                <a:gd name="T17" fmla="*/ 291 h 384"/>
                <a:gd name="T18" fmla="*/ 114 w 154"/>
                <a:gd name="T19" fmla="*/ 372 h 384"/>
                <a:gd name="T20" fmla="*/ 114 w 154"/>
                <a:gd name="T21" fmla="*/ 372 h 384"/>
                <a:gd name="T22" fmla="*/ 114 w 154"/>
                <a:gd name="T23" fmla="*/ 375 h 384"/>
                <a:gd name="T24" fmla="*/ 114 w 154"/>
                <a:gd name="T25" fmla="*/ 378 h 384"/>
                <a:gd name="T26" fmla="*/ 115 w 154"/>
                <a:gd name="T27" fmla="*/ 381 h 384"/>
                <a:gd name="T28" fmla="*/ 118 w 154"/>
                <a:gd name="T29" fmla="*/ 383 h 384"/>
                <a:gd name="T30" fmla="*/ 121 w 154"/>
                <a:gd name="T31" fmla="*/ 384 h 384"/>
                <a:gd name="T32" fmla="*/ 124 w 154"/>
                <a:gd name="T33" fmla="*/ 383 h 384"/>
                <a:gd name="T34" fmla="*/ 127 w 154"/>
                <a:gd name="T35" fmla="*/ 381 h 384"/>
                <a:gd name="T36" fmla="*/ 128 w 154"/>
                <a:gd name="T37" fmla="*/ 380 h 384"/>
                <a:gd name="T38" fmla="*/ 128 w 154"/>
                <a:gd name="T39" fmla="*/ 380 h 384"/>
                <a:gd name="T40" fmla="*/ 154 w 154"/>
                <a:gd name="T41" fmla="*/ 294 h 384"/>
                <a:gd name="T42" fmla="*/ 154 w 154"/>
                <a:gd name="T43" fmla="*/ 218 h 384"/>
                <a:gd name="T44" fmla="*/ 138 w 154"/>
                <a:gd name="T45" fmla="*/ 154 h 384"/>
                <a:gd name="T46" fmla="*/ 111 w 154"/>
                <a:gd name="T47" fmla="*/ 100 h 384"/>
                <a:gd name="T48" fmla="*/ 77 w 154"/>
                <a:gd name="T49" fmla="*/ 56 h 384"/>
                <a:gd name="T50" fmla="*/ 45 w 154"/>
                <a:gd name="T51" fmla="*/ 26 h 384"/>
                <a:gd name="T52" fmla="*/ 22 w 154"/>
                <a:gd name="T53" fmla="*/ 7 h 384"/>
                <a:gd name="T54" fmla="*/ 12 w 154"/>
                <a:gd name="T55" fmla="*/ 0 h 384"/>
                <a:gd name="T56" fmla="*/ 12 w 154"/>
                <a:gd name="T57" fmla="*/ 0 h 384"/>
                <a:gd name="T58" fmla="*/ 9 w 154"/>
                <a:gd name="T59" fmla="*/ 0 h 384"/>
                <a:gd name="T60" fmla="*/ 6 w 154"/>
                <a:gd name="T61" fmla="*/ 0 h 384"/>
                <a:gd name="T62" fmla="*/ 3 w 154"/>
                <a:gd name="T63" fmla="*/ 1 h 384"/>
                <a:gd name="T64" fmla="*/ 0 w 154"/>
                <a:gd name="T65" fmla="*/ 3 h 384"/>
                <a:gd name="T66" fmla="*/ 0 w 154"/>
                <a:gd name="T67" fmla="*/ 6 h 384"/>
                <a:gd name="T68" fmla="*/ 0 w 154"/>
                <a:gd name="T69" fmla="*/ 8 h 384"/>
                <a:gd name="T70" fmla="*/ 2 w 154"/>
                <a:gd name="T71" fmla="*/ 11 h 384"/>
                <a:gd name="T72" fmla="*/ 3 w 154"/>
                <a:gd name="T73" fmla="*/ 14 h 384"/>
                <a:gd name="T74" fmla="*/ 3 w 154"/>
                <a:gd name="T75" fmla="*/ 1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384">
                  <a:moveTo>
                    <a:pt x="3" y="14"/>
                  </a:moveTo>
                  <a:lnTo>
                    <a:pt x="3" y="14"/>
                  </a:lnTo>
                  <a:lnTo>
                    <a:pt x="15" y="22"/>
                  </a:lnTo>
                  <a:lnTo>
                    <a:pt x="38" y="40"/>
                  </a:lnTo>
                  <a:lnTo>
                    <a:pt x="68" y="70"/>
                  </a:lnTo>
                  <a:lnTo>
                    <a:pt x="99" y="109"/>
                  </a:lnTo>
                  <a:lnTo>
                    <a:pt x="125" y="160"/>
                  </a:lnTo>
                  <a:lnTo>
                    <a:pt x="140" y="221"/>
                  </a:lnTo>
                  <a:lnTo>
                    <a:pt x="138" y="291"/>
                  </a:lnTo>
                  <a:lnTo>
                    <a:pt x="114" y="372"/>
                  </a:lnTo>
                  <a:lnTo>
                    <a:pt x="114" y="372"/>
                  </a:lnTo>
                  <a:lnTo>
                    <a:pt x="114" y="375"/>
                  </a:lnTo>
                  <a:lnTo>
                    <a:pt x="114" y="378"/>
                  </a:lnTo>
                  <a:lnTo>
                    <a:pt x="115" y="381"/>
                  </a:lnTo>
                  <a:lnTo>
                    <a:pt x="118" y="383"/>
                  </a:lnTo>
                  <a:lnTo>
                    <a:pt x="121" y="384"/>
                  </a:lnTo>
                  <a:lnTo>
                    <a:pt x="124" y="383"/>
                  </a:lnTo>
                  <a:lnTo>
                    <a:pt x="127" y="381"/>
                  </a:lnTo>
                  <a:lnTo>
                    <a:pt x="128" y="380"/>
                  </a:lnTo>
                  <a:lnTo>
                    <a:pt x="128" y="380"/>
                  </a:lnTo>
                  <a:lnTo>
                    <a:pt x="154" y="294"/>
                  </a:lnTo>
                  <a:lnTo>
                    <a:pt x="154" y="218"/>
                  </a:lnTo>
                  <a:lnTo>
                    <a:pt x="138" y="154"/>
                  </a:lnTo>
                  <a:lnTo>
                    <a:pt x="111" y="100"/>
                  </a:lnTo>
                  <a:lnTo>
                    <a:pt x="77" y="56"/>
                  </a:lnTo>
                  <a:lnTo>
                    <a:pt x="45" y="26"/>
                  </a:lnTo>
                  <a:lnTo>
                    <a:pt x="22" y="7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4" name="Freeform 38"/>
            <p:cNvSpPr>
              <a:spLocks/>
            </p:cNvSpPr>
            <p:nvPr/>
          </p:nvSpPr>
          <p:spPr bwMode="auto">
            <a:xfrm>
              <a:off x="4290" y="1034"/>
              <a:ext cx="78" cy="191"/>
            </a:xfrm>
            <a:custGeom>
              <a:avLst/>
              <a:gdLst>
                <a:gd name="T0" fmla="*/ 5 w 156"/>
                <a:gd name="T1" fmla="*/ 16 h 382"/>
                <a:gd name="T2" fmla="*/ 5 w 156"/>
                <a:gd name="T3" fmla="*/ 16 h 382"/>
                <a:gd name="T4" fmla="*/ 16 w 156"/>
                <a:gd name="T5" fmla="*/ 23 h 382"/>
                <a:gd name="T6" fmla="*/ 40 w 156"/>
                <a:gd name="T7" fmla="*/ 42 h 382"/>
                <a:gd name="T8" fmla="*/ 70 w 156"/>
                <a:gd name="T9" fmla="*/ 71 h 382"/>
                <a:gd name="T10" fmla="*/ 101 w 156"/>
                <a:gd name="T11" fmla="*/ 110 h 382"/>
                <a:gd name="T12" fmla="*/ 127 w 156"/>
                <a:gd name="T13" fmla="*/ 161 h 382"/>
                <a:gd name="T14" fmla="*/ 142 w 156"/>
                <a:gd name="T15" fmla="*/ 221 h 382"/>
                <a:gd name="T16" fmla="*/ 139 w 156"/>
                <a:gd name="T17" fmla="*/ 292 h 382"/>
                <a:gd name="T18" fmla="*/ 114 w 156"/>
                <a:gd name="T19" fmla="*/ 372 h 382"/>
                <a:gd name="T20" fmla="*/ 114 w 156"/>
                <a:gd name="T21" fmla="*/ 372 h 382"/>
                <a:gd name="T22" fmla="*/ 114 w 156"/>
                <a:gd name="T23" fmla="*/ 375 h 382"/>
                <a:gd name="T24" fmla="*/ 114 w 156"/>
                <a:gd name="T25" fmla="*/ 378 h 382"/>
                <a:gd name="T26" fmla="*/ 115 w 156"/>
                <a:gd name="T27" fmla="*/ 381 h 382"/>
                <a:gd name="T28" fmla="*/ 118 w 156"/>
                <a:gd name="T29" fmla="*/ 382 h 382"/>
                <a:gd name="T30" fmla="*/ 121 w 156"/>
                <a:gd name="T31" fmla="*/ 382 h 382"/>
                <a:gd name="T32" fmla="*/ 124 w 156"/>
                <a:gd name="T33" fmla="*/ 382 h 382"/>
                <a:gd name="T34" fmla="*/ 127 w 156"/>
                <a:gd name="T35" fmla="*/ 381 h 382"/>
                <a:gd name="T36" fmla="*/ 128 w 156"/>
                <a:gd name="T37" fmla="*/ 378 h 382"/>
                <a:gd name="T38" fmla="*/ 128 w 156"/>
                <a:gd name="T39" fmla="*/ 378 h 382"/>
                <a:gd name="T40" fmla="*/ 155 w 156"/>
                <a:gd name="T41" fmla="*/ 294 h 382"/>
                <a:gd name="T42" fmla="*/ 156 w 156"/>
                <a:gd name="T43" fmla="*/ 218 h 382"/>
                <a:gd name="T44" fmla="*/ 140 w 156"/>
                <a:gd name="T45" fmla="*/ 154 h 382"/>
                <a:gd name="T46" fmla="*/ 112 w 156"/>
                <a:gd name="T47" fmla="*/ 100 h 382"/>
                <a:gd name="T48" fmla="*/ 79 w 156"/>
                <a:gd name="T49" fmla="*/ 58 h 382"/>
                <a:gd name="T50" fmla="*/ 47 w 156"/>
                <a:gd name="T51" fmla="*/ 27 h 382"/>
                <a:gd name="T52" fmla="*/ 22 w 156"/>
                <a:gd name="T53" fmla="*/ 8 h 382"/>
                <a:gd name="T54" fmla="*/ 12 w 156"/>
                <a:gd name="T55" fmla="*/ 1 h 382"/>
                <a:gd name="T56" fmla="*/ 12 w 156"/>
                <a:gd name="T57" fmla="*/ 1 h 382"/>
                <a:gd name="T58" fmla="*/ 9 w 156"/>
                <a:gd name="T59" fmla="*/ 0 h 382"/>
                <a:gd name="T60" fmla="*/ 6 w 156"/>
                <a:gd name="T61" fmla="*/ 0 h 382"/>
                <a:gd name="T62" fmla="*/ 3 w 156"/>
                <a:gd name="T63" fmla="*/ 1 h 382"/>
                <a:gd name="T64" fmla="*/ 2 w 156"/>
                <a:gd name="T65" fmla="*/ 4 h 382"/>
                <a:gd name="T66" fmla="*/ 0 w 156"/>
                <a:gd name="T67" fmla="*/ 7 h 382"/>
                <a:gd name="T68" fmla="*/ 0 w 156"/>
                <a:gd name="T69" fmla="*/ 10 h 382"/>
                <a:gd name="T70" fmla="*/ 2 w 156"/>
                <a:gd name="T71" fmla="*/ 13 h 382"/>
                <a:gd name="T72" fmla="*/ 5 w 156"/>
                <a:gd name="T73" fmla="*/ 16 h 382"/>
                <a:gd name="T74" fmla="*/ 5 w 156"/>
                <a:gd name="T75" fmla="*/ 1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2">
                  <a:moveTo>
                    <a:pt x="5" y="16"/>
                  </a:moveTo>
                  <a:lnTo>
                    <a:pt x="5" y="16"/>
                  </a:lnTo>
                  <a:lnTo>
                    <a:pt x="16" y="23"/>
                  </a:lnTo>
                  <a:lnTo>
                    <a:pt x="40" y="42"/>
                  </a:lnTo>
                  <a:lnTo>
                    <a:pt x="70" y="71"/>
                  </a:lnTo>
                  <a:lnTo>
                    <a:pt x="101" y="110"/>
                  </a:lnTo>
                  <a:lnTo>
                    <a:pt x="127" y="161"/>
                  </a:lnTo>
                  <a:lnTo>
                    <a:pt x="142" y="221"/>
                  </a:lnTo>
                  <a:lnTo>
                    <a:pt x="139" y="292"/>
                  </a:lnTo>
                  <a:lnTo>
                    <a:pt x="114" y="372"/>
                  </a:lnTo>
                  <a:lnTo>
                    <a:pt x="114" y="372"/>
                  </a:lnTo>
                  <a:lnTo>
                    <a:pt x="114" y="375"/>
                  </a:lnTo>
                  <a:lnTo>
                    <a:pt x="114" y="378"/>
                  </a:lnTo>
                  <a:lnTo>
                    <a:pt x="115" y="381"/>
                  </a:lnTo>
                  <a:lnTo>
                    <a:pt x="118" y="382"/>
                  </a:lnTo>
                  <a:lnTo>
                    <a:pt x="121" y="382"/>
                  </a:lnTo>
                  <a:lnTo>
                    <a:pt x="124" y="382"/>
                  </a:lnTo>
                  <a:lnTo>
                    <a:pt x="127" y="381"/>
                  </a:lnTo>
                  <a:lnTo>
                    <a:pt x="128" y="378"/>
                  </a:lnTo>
                  <a:lnTo>
                    <a:pt x="128" y="378"/>
                  </a:lnTo>
                  <a:lnTo>
                    <a:pt x="155" y="294"/>
                  </a:lnTo>
                  <a:lnTo>
                    <a:pt x="156" y="218"/>
                  </a:lnTo>
                  <a:lnTo>
                    <a:pt x="140" y="154"/>
                  </a:lnTo>
                  <a:lnTo>
                    <a:pt x="112" y="100"/>
                  </a:lnTo>
                  <a:lnTo>
                    <a:pt x="79" y="58"/>
                  </a:lnTo>
                  <a:lnTo>
                    <a:pt x="47" y="27"/>
                  </a:lnTo>
                  <a:lnTo>
                    <a:pt x="22" y="8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5" name="Freeform 39"/>
            <p:cNvSpPr>
              <a:spLocks/>
            </p:cNvSpPr>
            <p:nvPr/>
          </p:nvSpPr>
          <p:spPr bwMode="auto">
            <a:xfrm>
              <a:off x="4317" y="1027"/>
              <a:ext cx="78" cy="190"/>
            </a:xfrm>
            <a:custGeom>
              <a:avLst/>
              <a:gdLst>
                <a:gd name="T0" fmla="*/ 5 w 156"/>
                <a:gd name="T1" fmla="*/ 16 h 381"/>
                <a:gd name="T2" fmla="*/ 5 w 156"/>
                <a:gd name="T3" fmla="*/ 16 h 381"/>
                <a:gd name="T4" fmla="*/ 16 w 156"/>
                <a:gd name="T5" fmla="*/ 23 h 381"/>
                <a:gd name="T6" fmla="*/ 40 w 156"/>
                <a:gd name="T7" fmla="*/ 42 h 381"/>
                <a:gd name="T8" fmla="*/ 70 w 156"/>
                <a:gd name="T9" fmla="*/ 71 h 381"/>
                <a:gd name="T10" fmla="*/ 101 w 156"/>
                <a:gd name="T11" fmla="*/ 111 h 381"/>
                <a:gd name="T12" fmla="*/ 127 w 156"/>
                <a:gd name="T13" fmla="*/ 160 h 381"/>
                <a:gd name="T14" fmla="*/ 141 w 156"/>
                <a:gd name="T15" fmla="*/ 221 h 381"/>
                <a:gd name="T16" fmla="*/ 139 w 156"/>
                <a:gd name="T17" fmla="*/ 291 h 381"/>
                <a:gd name="T18" fmla="*/ 114 w 156"/>
                <a:gd name="T19" fmla="*/ 371 h 381"/>
                <a:gd name="T20" fmla="*/ 114 w 156"/>
                <a:gd name="T21" fmla="*/ 371 h 381"/>
                <a:gd name="T22" fmla="*/ 114 w 156"/>
                <a:gd name="T23" fmla="*/ 374 h 381"/>
                <a:gd name="T24" fmla="*/ 114 w 156"/>
                <a:gd name="T25" fmla="*/ 377 h 381"/>
                <a:gd name="T26" fmla="*/ 115 w 156"/>
                <a:gd name="T27" fmla="*/ 380 h 381"/>
                <a:gd name="T28" fmla="*/ 118 w 156"/>
                <a:gd name="T29" fmla="*/ 381 h 381"/>
                <a:gd name="T30" fmla="*/ 121 w 156"/>
                <a:gd name="T31" fmla="*/ 381 h 381"/>
                <a:gd name="T32" fmla="*/ 124 w 156"/>
                <a:gd name="T33" fmla="*/ 381 h 381"/>
                <a:gd name="T34" fmla="*/ 127 w 156"/>
                <a:gd name="T35" fmla="*/ 380 h 381"/>
                <a:gd name="T36" fmla="*/ 128 w 156"/>
                <a:gd name="T37" fmla="*/ 377 h 381"/>
                <a:gd name="T38" fmla="*/ 128 w 156"/>
                <a:gd name="T39" fmla="*/ 377 h 381"/>
                <a:gd name="T40" fmla="*/ 155 w 156"/>
                <a:gd name="T41" fmla="*/ 293 h 381"/>
                <a:gd name="T42" fmla="*/ 156 w 156"/>
                <a:gd name="T43" fmla="*/ 218 h 381"/>
                <a:gd name="T44" fmla="*/ 140 w 156"/>
                <a:gd name="T45" fmla="*/ 154 h 381"/>
                <a:gd name="T46" fmla="*/ 112 w 156"/>
                <a:gd name="T47" fmla="*/ 101 h 381"/>
                <a:gd name="T48" fmla="*/ 79 w 156"/>
                <a:gd name="T49" fmla="*/ 58 h 381"/>
                <a:gd name="T50" fmla="*/ 47 w 156"/>
                <a:gd name="T51" fmla="*/ 28 h 381"/>
                <a:gd name="T52" fmla="*/ 24 w 156"/>
                <a:gd name="T53" fmla="*/ 9 h 381"/>
                <a:gd name="T54" fmla="*/ 13 w 156"/>
                <a:gd name="T55" fmla="*/ 2 h 381"/>
                <a:gd name="T56" fmla="*/ 13 w 156"/>
                <a:gd name="T57" fmla="*/ 2 h 381"/>
                <a:gd name="T58" fmla="*/ 10 w 156"/>
                <a:gd name="T59" fmla="*/ 0 h 381"/>
                <a:gd name="T60" fmla="*/ 8 w 156"/>
                <a:gd name="T61" fmla="*/ 0 h 381"/>
                <a:gd name="T62" fmla="*/ 5 w 156"/>
                <a:gd name="T63" fmla="*/ 2 h 381"/>
                <a:gd name="T64" fmla="*/ 2 w 156"/>
                <a:gd name="T65" fmla="*/ 4 h 381"/>
                <a:gd name="T66" fmla="*/ 0 w 156"/>
                <a:gd name="T67" fmla="*/ 7 h 381"/>
                <a:gd name="T68" fmla="*/ 0 w 156"/>
                <a:gd name="T69" fmla="*/ 10 h 381"/>
                <a:gd name="T70" fmla="*/ 2 w 156"/>
                <a:gd name="T71" fmla="*/ 13 h 381"/>
                <a:gd name="T72" fmla="*/ 5 w 156"/>
                <a:gd name="T73" fmla="*/ 16 h 381"/>
                <a:gd name="T74" fmla="*/ 5 w 156"/>
                <a:gd name="T75" fmla="*/ 16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1">
                  <a:moveTo>
                    <a:pt x="5" y="16"/>
                  </a:moveTo>
                  <a:lnTo>
                    <a:pt x="5" y="16"/>
                  </a:lnTo>
                  <a:lnTo>
                    <a:pt x="16" y="23"/>
                  </a:lnTo>
                  <a:lnTo>
                    <a:pt x="40" y="42"/>
                  </a:lnTo>
                  <a:lnTo>
                    <a:pt x="70" y="71"/>
                  </a:lnTo>
                  <a:lnTo>
                    <a:pt x="101" y="111"/>
                  </a:lnTo>
                  <a:lnTo>
                    <a:pt x="127" y="160"/>
                  </a:lnTo>
                  <a:lnTo>
                    <a:pt x="141" y="221"/>
                  </a:lnTo>
                  <a:lnTo>
                    <a:pt x="139" y="291"/>
                  </a:lnTo>
                  <a:lnTo>
                    <a:pt x="114" y="371"/>
                  </a:lnTo>
                  <a:lnTo>
                    <a:pt x="114" y="371"/>
                  </a:lnTo>
                  <a:lnTo>
                    <a:pt x="114" y="374"/>
                  </a:lnTo>
                  <a:lnTo>
                    <a:pt x="114" y="377"/>
                  </a:lnTo>
                  <a:lnTo>
                    <a:pt x="115" y="380"/>
                  </a:lnTo>
                  <a:lnTo>
                    <a:pt x="118" y="381"/>
                  </a:lnTo>
                  <a:lnTo>
                    <a:pt x="121" y="381"/>
                  </a:lnTo>
                  <a:lnTo>
                    <a:pt x="124" y="381"/>
                  </a:lnTo>
                  <a:lnTo>
                    <a:pt x="127" y="380"/>
                  </a:lnTo>
                  <a:lnTo>
                    <a:pt x="128" y="377"/>
                  </a:lnTo>
                  <a:lnTo>
                    <a:pt x="128" y="377"/>
                  </a:lnTo>
                  <a:lnTo>
                    <a:pt x="155" y="293"/>
                  </a:lnTo>
                  <a:lnTo>
                    <a:pt x="156" y="218"/>
                  </a:lnTo>
                  <a:lnTo>
                    <a:pt x="140" y="154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4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6" name="Freeform 40"/>
            <p:cNvSpPr>
              <a:spLocks/>
            </p:cNvSpPr>
            <p:nvPr/>
          </p:nvSpPr>
          <p:spPr bwMode="auto">
            <a:xfrm>
              <a:off x="4339" y="1017"/>
              <a:ext cx="78" cy="190"/>
            </a:xfrm>
            <a:custGeom>
              <a:avLst/>
              <a:gdLst>
                <a:gd name="T0" fmla="*/ 4 w 156"/>
                <a:gd name="T1" fmla="*/ 16 h 380"/>
                <a:gd name="T2" fmla="*/ 4 w 156"/>
                <a:gd name="T3" fmla="*/ 16 h 380"/>
                <a:gd name="T4" fmla="*/ 16 w 156"/>
                <a:gd name="T5" fmla="*/ 23 h 380"/>
                <a:gd name="T6" fmla="*/ 39 w 156"/>
                <a:gd name="T7" fmla="*/ 42 h 380"/>
                <a:gd name="T8" fmla="*/ 70 w 156"/>
                <a:gd name="T9" fmla="*/ 71 h 380"/>
                <a:gd name="T10" fmla="*/ 100 w 156"/>
                <a:gd name="T11" fmla="*/ 111 h 380"/>
                <a:gd name="T12" fmla="*/ 127 w 156"/>
                <a:gd name="T13" fmla="*/ 160 h 380"/>
                <a:gd name="T14" fmla="*/ 141 w 156"/>
                <a:gd name="T15" fmla="*/ 220 h 380"/>
                <a:gd name="T16" fmla="*/ 138 w 156"/>
                <a:gd name="T17" fmla="*/ 290 h 380"/>
                <a:gd name="T18" fmla="*/ 113 w 156"/>
                <a:gd name="T19" fmla="*/ 370 h 380"/>
                <a:gd name="T20" fmla="*/ 113 w 156"/>
                <a:gd name="T21" fmla="*/ 370 h 380"/>
                <a:gd name="T22" fmla="*/ 112 w 156"/>
                <a:gd name="T23" fmla="*/ 373 h 380"/>
                <a:gd name="T24" fmla="*/ 113 w 156"/>
                <a:gd name="T25" fmla="*/ 376 h 380"/>
                <a:gd name="T26" fmla="*/ 115 w 156"/>
                <a:gd name="T27" fmla="*/ 379 h 380"/>
                <a:gd name="T28" fmla="*/ 116 w 156"/>
                <a:gd name="T29" fmla="*/ 380 h 380"/>
                <a:gd name="T30" fmla="*/ 119 w 156"/>
                <a:gd name="T31" fmla="*/ 380 h 380"/>
                <a:gd name="T32" fmla="*/ 124 w 156"/>
                <a:gd name="T33" fmla="*/ 380 h 380"/>
                <a:gd name="T34" fmla="*/ 127 w 156"/>
                <a:gd name="T35" fmla="*/ 379 h 380"/>
                <a:gd name="T36" fmla="*/ 128 w 156"/>
                <a:gd name="T37" fmla="*/ 376 h 380"/>
                <a:gd name="T38" fmla="*/ 128 w 156"/>
                <a:gd name="T39" fmla="*/ 376 h 380"/>
                <a:gd name="T40" fmla="*/ 154 w 156"/>
                <a:gd name="T41" fmla="*/ 291 h 380"/>
                <a:gd name="T42" fmla="*/ 156 w 156"/>
                <a:gd name="T43" fmla="*/ 217 h 380"/>
                <a:gd name="T44" fmla="*/ 140 w 156"/>
                <a:gd name="T45" fmla="*/ 153 h 380"/>
                <a:gd name="T46" fmla="*/ 112 w 156"/>
                <a:gd name="T47" fmla="*/ 101 h 380"/>
                <a:gd name="T48" fmla="*/ 79 w 156"/>
                <a:gd name="T49" fmla="*/ 58 h 380"/>
                <a:gd name="T50" fmla="*/ 46 w 156"/>
                <a:gd name="T51" fmla="*/ 28 h 380"/>
                <a:gd name="T52" fmla="*/ 23 w 156"/>
                <a:gd name="T53" fmla="*/ 9 h 380"/>
                <a:gd name="T54" fmla="*/ 13 w 156"/>
                <a:gd name="T55" fmla="*/ 2 h 380"/>
                <a:gd name="T56" fmla="*/ 13 w 156"/>
                <a:gd name="T57" fmla="*/ 2 h 380"/>
                <a:gd name="T58" fmla="*/ 10 w 156"/>
                <a:gd name="T59" fmla="*/ 0 h 380"/>
                <a:gd name="T60" fmla="*/ 7 w 156"/>
                <a:gd name="T61" fmla="*/ 0 h 380"/>
                <a:gd name="T62" fmla="*/ 4 w 156"/>
                <a:gd name="T63" fmla="*/ 2 h 380"/>
                <a:gd name="T64" fmla="*/ 1 w 156"/>
                <a:gd name="T65" fmla="*/ 5 h 380"/>
                <a:gd name="T66" fmla="*/ 0 w 156"/>
                <a:gd name="T67" fmla="*/ 7 h 380"/>
                <a:gd name="T68" fmla="*/ 0 w 156"/>
                <a:gd name="T69" fmla="*/ 10 h 380"/>
                <a:gd name="T70" fmla="*/ 1 w 156"/>
                <a:gd name="T71" fmla="*/ 13 h 380"/>
                <a:gd name="T72" fmla="*/ 4 w 156"/>
                <a:gd name="T73" fmla="*/ 16 h 380"/>
                <a:gd name="T74" fmla="*/ 4 w 156"/>
                <a:gd name="T75" fmla="*/ 1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0">
                  <a:moveTo>
                    <a:pt x="4" y="16"/>
                  </a:moveTo>
                  <a:lnTo>
                    <a:pt x="4" y="16"/>
                  </a:lnTo>
                  <a:lnTo>
                    <a:pt x="16" y="23"/>
                  </a:lnTo>
                  <a:lnTo>
                    <a:pt x="39" y="42"/>
                  </a:lnTo>
                  <a:lnTo>
                    <a:pt x="70" y="71"/>
                  </a:lnTo>
                  <a:lnTo>
                    <a:pt x="100" y="111"/>
                  </a:lnTo>
                  <a:lnTo>
                    <a:pt x="127" y="160"/>
                  </a:lnTo>
                  <a:lnTo>
                    <a:pt x="141" y="220"/>
                  </a:lnTo>
                  <a:lnTo>
                    <a:pt x="138" y="290"/>
                  </a:lnTo>
                  <a:lnTo>
                    <a:pt x="113" y="370"/>
                  </a:lnTo>
                  <a:lnTo>
                    <a:pt x="113" y="370"/>
                  </a:lnTo>
                  <a:lnTo>
                    <a:pt x="112" y="373"/>
                  </a:lnTo>
                  <a:lnTo>
                    <a:pt x="113" y="376"/>
                  </a:lnTo>
                  <a:lnTo>
                    <a:pt x="115" y="379"/>
                  </a:lnTo>
                  <a:lnTo>
                    <a:pt x="116" y="380"/>
                  </a:lnTo>
                  <a:lnTo>
                    <a:pt x="119" y="380"/>
                  </a:lnTo>
                  <a:lnTo>
                    <a:pt x="124" y="380"/>
                  </a:lnTo>
                  <a:lnTo>
                    <a:pt x="127" y="379"/>
                  </a:lnTo>
                  <a:lnTo>
                    <a:pt x="128" y="376"/>
                  </a:lnTo>
                  <a:lnTo>
                    <a:pt x="128" y="376"/>
                  </a:lnTo>
                  <a:lnTo>
                    <a:pt x="154" y="291"/>
                  </a:lnTo>
                  <a:lnTo>
                    <a:pt x="156" y="217"/>
                  </a:lnTo>
                  <a:lnTo>
                    <a:pt x="140" y="153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6" y="28"/>
                  </a:lnTo>
                  <a:lnTo>
                    <a:pt x="23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7" name="Freeform 41"/>
            <p:cNvSpPr>
              <a:spLocks/>
            </p:cNvSpPr>
            <p:nvPr/>
          </p:nvSpPr>
          <p:spPr bwMode="auto">
            <a:xfrm>
              <a:off x="4241" y="1188"/>
              <a:ext cx="177" cy="93"/>
            </a:xfrm>
            <a:custGeom>
              <a:avLst/>
              <a:gdLst>
                <a:gd name="T0" fmla="*/ 0 w 356"/>
                <a:gd name="T1" fmla="*/ 143 h 185"/>
                <a:gd name="T2" fmla="*/ 353 w 356"/>
                <a:gd name="T3" fmla="*/ 0 h 185"/>
                <a:gd name="T4" fmla="*/ 356 w 356"/>
                <a:gd name="T5" fmla="*/ 45 h 185"/>
                <a:gd name="T6" fmla="*/ 11 w 356"/>
                <a:gd name="T7" fmla="*/ 185 h 185"/>
                <a:gd name="T8" fmla="*/ 0 w 356"/>
                <a:gd name="T9" fmla="*/ 14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185">
                  <a:moveTo>
                    <a:pt x="0" y="143"/>
                  </a:moveTo>
                  <a:lnTo>
                    <a:pt x="353" y="0"/>
                  </a:lnTo>
                  <a:lnTo>
                    <a:pt x="356" y="45"/>
                  </a:lnTo>
                  <a:lnTo>
                    <a:pt x="11" y="185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8" name="Freeform 42"/>
            <p:cNvSpPr>
              <a:spLocks/>
            </p:cNvSpPr>
            <p:nvPr/>
          </p:nvSpPr>
          <p:spPr bwMode="auto">
            <a:xfrm>
              <a:off x="4436" y="976"/>
              <a:ext cx="208" cy="160"/>
            </a:xfrm>
            <a:custGeom>
              <a:avLst/>
              <a:gdLst>
                <a:gd name="T0" fmla="*/ 0 w 416"/>
                <a:gd name="T1" fmla="*/ 124 h 322"/>
                <a:gd name="T2" fmla="*/ 2 w 416"/>
                <a:gd name="T3" fmla="*/ 128 h 322"/>
                <a:gd name="T4" fmla="*/ 11 w 416"/>
                <a:gd name="T5" fmla="*/ 138 h 322"/>
                <a:gd name="T6" fmla="*/ 23 w 416"/>
                <a:gd name="T7" fmla="*/ 157 h 322"/>
                <a:gd name="T8" fmla="*/ 34 w 416"/>
                <a:gd name="T9" fmla="*/ 181 h 322"/>
                <a:gd name="T10" fmla="*/ 48 w 416"/>
                <a:gd name="T11" fmla="*/ 210 h 322"/>
                <a:gd name="T12" fmla="*/ 56 w 416"/>
                <a:gd name="T13" fmla="*/ 243 h 322"/>
                <a:gd name="T14" fmla="*/ 62 w 416"/>
                <a:gd name="T15" fmla="*/ 281 h 322"/>
                <a:gd name="T16" fmla="*/ 61 w 416"/>
                <a:gd name="T17" fmla="*/ 322 h 322"/>
                <a:gd name="T18" fmla="*/ 413 w 416"/>
                <a:gd name="T19" fmla="*/ 185 h 322"/>
                <a:gd name="T20" fmla="*/ 414 w 416"/>
                <a:gd name="T21" fmla="*/ 181 h 322"/>
                <a:gd name="T22" fmla="*/ 416 w 416"/>
                <a:gd name="T23" fmla="*/ 169 h 322"/>
                <a:gd name="T24" fmla="*/ 416 w 416"/>
                <a:gd name="T25" fmla="*/ 150 h 322"/>
                <a:gd name="T26" fmla="*/ 413 w 416"/>
                <a:gd name="T27" fmla="*/ 125 h 322"/>
                <a:gd name="T28" fmla="*/ 407 w 416"/>
                <a:gd name="T29" fmla="*/ 98 h 322"/>
                <a:gd name="T30" fmla="*/ 394 w 416"/>
                <a:gd name="T31" fmla="*/ 66 h 322"/>
                <a:gd name="T32" fmla="*/ 374 w 416"/>
                <a:gd name="T33" fmla="*/ 34 h 322"/>
                <a:gd name="T34" fmla="*/ 345 w 416"/>
                <a:gd name="T35" fmla="*/ 0 h 322"/>
                <a:gd name="T36" fmla="*/ 0 w 416"/>
                <a:gd name="T37" fmla="*/ 12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6" h="322">
                  <a:moveTo>
                    <a:pt x="0" y="124"/>
                  </a:moveTo>
                  <a:lnTo>
                    <a:pt x="2" y="128"/>
                  </a:lnTo>
                  <a:lnTo>
                    <a:pt x="11" y="138"/>
                  </a:lnTo>
                  <a:lnTo>
                    <a:pt x="23" y="157"/>
                  </a:lnTo>
                  <a:lnTo>
                    <a:pt x="34" y="181"/>
                  </a:lnTo>
                  <a:lnTo>
                    <a:pt x="48" y="210"/>
                  </a:lnTo>
                  <a:lnTo>
                    <a:pt x="56" y="243"/>
                  </a:lnTo>
                  <a:lnTo>
                    <a:pt x="62" y="281"/>
                  </a:lnTo>
                  <a:lnTo>
                    <a:pt x="61" y="322"/>
                  </a:lnTo>
                  <a:lnTo>
                    <a:pt x="413" y="185"/>
                  </a:lnTo>
                  <a:lnTo>
                    <a:pt x="414" y="181"/>
                  </a:lnTo>
                  <a:lnTo>
                    <a:pt x="416" y="169"/>
                  </a:lnTo>
                  <a:lnTo>
                    <a:pt x="416" y="150"/>
                  </a:lnTo>
                  <a:lnTo>
                    <a:pt x="413" y="125"/>
                  </a:lnTo>
                  <a:lnTo>
                    <a:pt x="407" y="98"/>
                  </a:lnTo>
                  <a:lnTo>
                    <a:pt x="394" y="66"/>
                  </a:lnTo>
                  <a:lnTo>
                    <a:pt x="374" y="34"/>
                  </a:lnTo>
                  <a:lnTo>
                    <a:pt x="345" y="0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19" name="Freeform 43"/>
            <p:cNvSpPr>
              <a:spLocks/>
            </p:cNvSpPr>
            <p:nvPr/>
          </p:nvSpPr>
          <p:spPr bwMode="auto">
            <a:xfrm>
              <a:off x="4458" y="1003"/>
              <a:ext cx="165" cy="111"/>
            </a:xfrm>
            <a:custGeom>
              <a:avLst/>
              <a:gdLst>
                <a:gd name="T0" fmla="*/ 0 w 329"/>
                <a:gd name="T1" fmla="*/ 79 h 223"/>
                <a:gd name="T2" fmla="*/ 3 w 329"/>
                <a:gd name="T3" fmla="*/ 82 h 223"/>
                <a:gd name="T4" fmla="*/ 7 w 329"/>
                <a:gd name="T5" fmla="*/ 90 h 223"/>
                <a:gd name="T6" fmla="*/ 16 w 329"/>
                <a:gd name="T7" fmla="*/ 103 h 223"/>
                <a:gd name="T8" fmla="*/ 24 w 329"/>
                <a:gd name="T9" fmla="*/ 122 h 223"/>
                <a:gd name="T10" fmla="*/ 33 w 329"/>
                <a:gd name="T11" fmla="*/ 143 h 223"/>
                <a:gd name="T12" fmla="*/ 42 w 329"/>
                <a:gd name="T13" fmla="*/ 167 h 223"/>
                <a:gd name="T14" fmla="*/ 46 w 329"/>
                <a:gd name="T15" fmla="*/ 195 h 223"/>
                <a:gd name="T16" fmla="*/ 48 w 329"/>
                <a:gd name="T17" fmla="*/ 223 h 223"/>
                <a:gd name="T18" fmla="*/ 327 w 329"/>
                <a:gd name="T19" fmla="*/ 115 h 223"/>
                <a:gd name="T20" fmla="*/ 329 w 329"/>
                <a:gd name="T21" fmla="*/ 109 h 223"/>
                <a:gd name="T22" fmla="*/ 329 w 329"/>
                <a:gd name="T23" fmla="*/ 90 h 223"/>
                <a:gd name="T24" fmla="*/ 321 w 329"/>
                <a:gd name="T25" fmla="*/ 54 h 223"/>
                <a:gd name="T26" fmla="*/ 301 w 329"/>
                <a:gd name="T27" fmla="*/ 0 h 223"/>
                <a:gd name="T28" fmla="*/ 0 w 329"/>
                <a:gd name="T29" fmla="*/ 7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9" h="223">
                  <a:moveTo>
                    <a:pt x="0" y="79"/>
                  </a:moveTo>
                  <a:lnTo>
                    <a:pt x="3" y="82"/>
                  </a:lnTo>
                  <a:lnTo>
                    <a:pt x="7" y="90"/>
                  </a:lnTo>
                  <a:lnTo>
                    <a:pt x="16" y="103"/>
                  </a:lnTo>
                  <a:lnTo>
                    <a:pt x="24" y="122"/>
                  </a:lnTo>
                  <a:lnTo>
                    <a:pt x="33" y="143"/>
                  </a:lnTo>
                  <a:lnTo>
                    <a:pt x="42" y="167"/>
                  </a:lnTo>
                  <a:lnTo>
                    <a:pt x="46" y="195"/>
                  </a:lnTo>
                  <a:lnTo>
                    <a:pt x="48" y="223"/>
                  </a:lnTo>
                  <a:lnTo>
                    <a:pt x="327" y="115"/>
                  </a:lnTo>
                  <a:lnTo>
                    <a:pt x="329" y="109"/>
                  </a:lnTo>
                  <a:lnTo>
                    <a:pt x="329" y="90"/>
                  </a:lnTo>
                  <a:lnTo>
                    <a:pt x="321" y="54"/>
                  </a:lnTo>
                  <a:lnTo>
                    <a:pt x="301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ED2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0" name="Freeform 44"/>
            <p:cNvSpPr>
              <a:spLocks/>
            </p:cNvSpPr>
            <p:nvPr/>
          </p:nvSpPr>
          <p:spPr bwMode="auto">
            <a:xfrm>
              <a:off x="4458" y="992"/>
              <a:ext cx="151" cy="58"/>
            </a:xfrm>
            <a:custGeom>
              <a:avLst/>
              <a:gdLst>
                <a:gd name="T0" fmla="*/ 0 w 301"/>
                <a:gd name="T1" fmla="*/ 99 h 115"/>
                <a:gd name="T2" fmla="*/ 29 w 301"/>
                <a:gd name="T3" fmla="*/ 115 h 115"/>
                <a:gd name="T4" fmla="*/ 219 w 301"/>
                <a:gd name="T5" fmla="*/ 55 h 115"/>
                <a:gd name="T6" fmla="*/ 301 w 301"/>
                <a:gd name="T7" fmla="*/ 20 h 115"/>
                <a:gd name="T8" fmla="*/ 281 w 301"/>
                <a:gd name="T9" fmla="*/ 0 h 115"/>
                <a:gd name="T10" fmla="*/ 0 w 301"/>
                <a:gd name="T11" fmla="*/ 9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115">
                  <a:moveTo>
                    <a:pt x="0" y="99"/>
                  </a:moveTo>
                  <a:lnTo>
                    <a:pt x="29" y="115"/>
                  </a:lnTo>
                  <a:lnTo>
                    <a:pt x="219" y="55"/>
                  </a:lnTo>
                  <a:lnTo>
                    <a:pt x="301" y="20"/>
                  </a:lnTo>
                  <a:lnTo>
                    <a:pt x="281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C1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1" name="Freeform 45"/>
            <p:cNvSpPr>
              <a:spLocks/>
            </p:cNvSpPr>
            <p:nvPr/>
          </p:nvSpPr>
          <p:spPr bwMode="auto">
            <a:xfrm>
              <a:off x="4458" y="1042"/>
              <a:ext cx="27" cy="72"/>
            </a:xfrm>
            <a:custGeom>
              <a:avLst/>
              <a:gdLst>
                <a:gd name="T0" fmla="*/ 0 w 52"/>
                <a:gd name="T1" fmla="*/ 0 h 144"/>
                <a:gd name="T2" fmla="*/ 1 w 52"/>
                <a:gd name="T3" fmla="*/ 3 h 144"/>
                <a:gd name="T4" fmla="*/ 7 w 52"/>
                <a:gd name="T5" fmla="*/ 11 h 144"/>
                <a:gd name="T6" fmla="*/ 14 w 52"/>
                <a:gd name="T7" fmla="*/ 24 h 144"/>
                <a:gd name="T8" fmla="*/ 23 w 52"/>
                <a:gd name="T9" fmla="*/ 42 h 144"/>
                <a:gd name="T10" fmla="*/ 32 w 52"/>
                <a:gd name="T11" fmla="*/ 64 h 144"/>
                <a:gd name="T12" fmla="*/ 39 w 52"/>
                <a:gd name="T13" fmla="*/ 87 h 144"/>
                <a:gd name="T14" fmla="*/ 45 w 52"/>
                <a:gd name="T15" fmla="*/ 115 h 144"/>
                <a:gd name="T16" fmla="*/ 48 w 52"/>
                <a:gd name="T17" fmla="*/ 144 h 144"/>
                <a:gd name="T18" fmla="*/ 49 w 52"/>
                <a:gd name="T19" fmla="*/ 136 h 144"/>
                <a:gd name="T20" fmla="*/ 52 w 52"/>
                <a:gd name="T21" fmla="*/ 115 h 144"/>
                <a:gd name="T22" fmla="*/ 46 w 52"/>
                <a:gd name="T23" fmla="*/ 74 h 144"/>
                <a:gd name="T24" fmla="*/ 29 w 52"/>
                <a:gd name="T25" fmla="*/ 16 h 144"/>
                <a:gd name="T26" fmla="*/ 0 w 52"/>
                <a:gd name="T2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144">
                  <a:moveTo>
                    <a:pt x="0" y="0"/>
                  </a:moveTo>
                  <a:lnTo>
                    <a:pt x="1" y="3"/>
                  </a:lnTo>
                  <a:lnTo>
                    <a:pt x="7" y="11"/>
                  </a:lnTo>
                  <a:lnTo>
                    <a:pt x="14" y="24"/>
                  </a:lnTo>
                  <a:lnTo>
                    <a:pt x="23" y="42"/>
                  </a:lnTo>
                  <a:lnTo>
                    <a:pt x="32" y="64"/>
                  </a:lnTo>
                  <a:lnTo>
                    <a:pt x="39" y="87"/>
                  </a:lnTo>
                  <a:lnTo>
                    <a:pt x="45" y="115"/>
                  </a:lnTo>
                  <a:lnTo>
                    <a:pt x="48" y="144"/>
                  </a:lnTo>
                  <a:lnTo>
                    <a:pt x="49" y="136"/>
                  </a:lnTo>
                  <a:lnTo>
                    <a:pt x="52" y="115"/>
                  </a:lnTo>
                  <a:lnTo>
                    <a:pt x="46" y="74"/>
                  </a:lnTo>
                  <a:lnTo>
                    <a:pt x="29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2" name="Freeform 46"/>
            <p:cNvSpPr>
              <a:spLocks/>
            </p:cNvSpPr>
            <p:nvPr/>
          </p:nvSpPr>
          <p:spPr bwMode="auto">
            <a:xfrm>
              <a:off x="4576" y="1013"/>
              <a:ext cx="21" cy="59"/>
            </a:xfrm>
            <a:custGeom>
              <a:avLst/>
              <a:gdLst>
                <a:gd name="T0" fmla="*/ 0 w 41"/>
                <a:gd name="T1" fmla="*/ 7 h 118"/>
                <a:gd name="T2" fmla="*/ 5 w 41"/>
                <a:gd name="T3" fmla="*/ 16 h 118"/>
                <a:gd name="T4" fmla="*/ 12 w 41"/>
                <a:gd name="T5" fmla="*/ 39 h 118"/>
                <a:gd name="T6" fmla="*/ 21 w 41"/>
                <a:gd name="T7" fmla="*/ 74 h 118"/>
                <a:gd name="T8" fmla="*/ 24 w 41"/>
                <a:gd name="T9" fmla="*/ 118 h 118"/>
                <a:gd name="T10" fmla="*/ 40 w 41"/>
                <a:gd name="T11" fmla="*/ 112 h 118"/>
                <a:gd name="T12" fmla="*/ 41 w 41"/>
                <a:gd name="T13" fmla="*/ 103 h 118"/>
                <a:gd name="T14" fmla="*/ 41 w 41"/>
                <a:gd name="T15" fmla="*/ 80 h 118"/>
                <a:gd name="T16" fmla="*/ 37 w 41"/>
                <a:gd name="T17" fmla="*/ 45 h 118"/>
                <a:gd name="T18" fmla="*/ 21 w 41"/>
                <a:gd name="T19" fmla="*/ 0 h 118"/>
                <a:gd name="T20" fmla="*/ 0 w 41"/>
                <a:gd name="T21" fmla="*/ 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118">
                  <a:moveTo>
                    <a:pt x="0" y="7"/>
                  </a:moveTo>
                  <a:lnTo>
                    <a:pt x="5" y="16"/>
                  </a:lnTo>
                  <a:lnTo>
                    <a:pt x="12" y="39"/>
                  </a:lnTo>
                  <a:lnTo>
                    <a:pt x="21" y="74"/>
                  </a:lnTo>
                  <a:lnTo>
                    <a:pt x="24" y="118"/>
                  </a:lnTo>
                  <a:lnTo>
                    <a:pt x="40" y="112"/>
                  </a:lnTo>
                  <a:lnTo>
                    <a:pt x="41" y="103"/>
                  </a:lnTo>
                  <a:lnTo>
                    <a:pt x="41" y="80"/>
                  </a:lnTo>
                  <a:lnTo>
                    <a:pt x="37" y="45"/>
                  </a:lnTo>
                  <a:lnTo>
                    <a:pt x="2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3" name="Freeform 47"/>
            <p:cNvSpPr>
              <a:spLocks/>
            </p:cNvSpPr>
            <p:nvPr/>
          </p:nvSpPr>
          <p:spPr bwMode="auto">
            <a:xfrm>
              <a:off x="4560" y="1017"/>
              <a:ext cx="28" cy="55"/>
            </a:xfrm>
            <a:custGeom>
              <a:avLst/>
              <a:gdLst>
                <a:gd name="T0" fmla="*/ 0 w 56"/>
                <a:gd name="T1" fmla="*/ 12 h 111"/>
                <a:gd name="T2" fmla="*/ 32 w 56"/>
                <a:gd name="T3" fmla="*/ 0 h 111"/>
                <a:gd name="T4" fmla="*/ 37 w 56"/>
                <a:gd name="T5" fmla="*/ 10 h 111"/>
                <a:gd name="T6" fmla="*/ 44 w 56"/>
                <a:gd name="T7" fmla="*/ 37 h 111"/>
                <a:gd name="T8" fmla="*/ 53 w 56"/>
                <a:gd name="T9" fmla="*/ 73 h 111"/>
                <a:gd name="T10" fmla="*/ 56 w 56"/>
                <a:gd name="T11" fmla="*/ 111 h 111"/>
                <a:gd name="T12" fmla="*/ 54 w 56"/>
                <a:gd name="T13" fmla="*/ 101 h 111"/>
                <a:gd name="T14" fmla="*/ 47 w 56"/>
                <a:gd name="T15" fmla="*/ 77 h 111"/>
                <a:gd name="T16" fmla="*/ 37 w 56"/>
                <a:gd name="T17" fmla="*/ 45 h 111"/>
                <a:gd name="T18" fmla="*/ 24 w 56"/>
                <a:gd name="T19" fmla="*/ 12 h 111"/>
                <a:gd name="T20" fmla="*/ 0 w 56"/>
                <a:gd name="T21" fmla="*/ 1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11">
                  <a:moveTo>
                    <a:pt x="0" y="12"/>
                  </a:moveTo>
                  <a:lnTo>
                    <a:pt x="32" y="0"/>
                  </a:lnTo>
                  <a:lnTo>
                    <a:pt x="37" y="10"/>
                  </a:lnTo>
                  <a:lnTo>
                    <a:pt x="44" y="37"/>
                  </a:lnTo>
                  <a:lnTo>
                    <a:pt x="53" y="73"/>
                  </a:lnTo>
                  <a:lnTo>
                    <a:pt x="56" y="111"/>
                  </a:lnTo>
                  <a:lnTo>
                    <a:pt x="54" y="101"/>
                  </a:lnTo>
                  <a:lnTo>
                    <a:pt x="47" y="77"/>
                  </a:lnTo>
                  <a:lnTo>
                    <a:pt x="37" y="45"/>
                  </a:lnTo>
                  <a:lnTo>
                    <a:pt x="24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4" name="Freeform 48"/>
            <p:cNvSpPr>
              <a:spLocks/>
            </p:cNvSpPr>
            <p:nvPr/>
          </p:nvSpPr>
          <p:spPr bwMode="auto">
            <a:xfrm>
              <a:off x="4011" y="1236"/>
              <a:ext cx="112" cy="82"/>
            </a:xfrm>
            <a:custGeom>
              <a:avLst/>
              <a:gdLst>
                <a:gd name="T0" fmla="*/ 0 w 225"/>
                <a:gd name="T1" fmla="*/ 6 h 163"/>
                <a:gd name="T2" fmla="*/ 3 w 225"/>
                <a:gd name="T3" fmla="*/ 13 h 163"/>
                <a:gd name="T4" fmla="*/ 11 w 225"/>
                <a:gd name="T5" fmla="*/ 31 h 163"/>
                <a:gd name="T6" fmla="*/ 24 w 225"/>
                <a:gd name="T7" fmla="*/ 57 h 163"/>
                <a:gd name="T8" fmla="*/ 41 w 225"/>
                <a:gd name="T9" fmla="*/ 86 h 163"/>
                <a:gd name="T10" fmla="*/ 63 w 225"/>
                <a:gd name="T11" fmla="*/ 115 h 163"/>
                <a:gd name="T12" fmla="*/ 89 w 225"/>
                <a:gd name="T13" fmla="*/ 140 h 163"/>
                <a:gd name="T14" fmla="*/ 120 w 225"/>
                <a:gd name="T15" fmla="*/ 158 h 163"/>
                <a:gd name="T16" fmla="*/ 155 w 225"/>
                <a:gd name="T17" fmla="*/ 163 h 163"/>
                <a:gd name="T18" fmla="*/ 158 w 225"/>
                <a:gd name="T19" fmla="*/ 163 h 163"/>
                <a:gd name="T20" fmla="*/ 168 w 225"/>
                <a:gd name="T21" fmla="*/ 160 h 163"/>
                <a:gd name="T22" fmla="*/ 179 w 225"/>
                <a:gd name="T23" fmla="*/ 153 h 163"/>
                <a:gd name="T24" fmla="*/ 194 w 225"/>
                <a:gd name="T25" fmla="*/ 140 h 163"/>
                <a:gd name="T26" fmla="*/ 207 w 225"/>
                <a:gd name="T27" fmla="*/ 121 h 163"/>
                <a:gd name="T28" fmla="*/ 217 w 225"/>
                <a:gd name="T29" fmla="*/ 92 h 163"/>
                <a:gd name="T30" fmla="*/ 225 w 225"/>
                <a:gd name="T31" fmla="*/ 53 h 163"/>
                <a:gd name="T32" fmla="*/ 223 w 225"/>
                <a:gd name="T33" fmla="*/ 0 h 163"/>
                <a:gd name="T34" fmla="*/ 222 w 225"/>
                <a:gd name="T35" fmla="*/ 6 h 163"/>
                <a:gd name="T36" fmla="*/ 220 w 225"/>
                <a:gd name="T37" fmla="*/ 19 h 163"/>
                <a:gd name="T38" fmla="*/ 214 w 225"/>
                <a:gd name="T39" fmla="*/ 40 h 163"/>
                <a:gd name="T40" fmla="*/ 207 w 225"/>
                <a:gd name="T41" fmla="*/ 61 h 163"/>
                <a:gd name="T42" fmla="*/ 195 w 225"/>
                <a:gd name="T43" fmla="*/ 85 h 163"/>
                <a:gd name="T44" fmla="*/ 181 w 225"/>
                <a:gd name="T45" fmla="*/ 105 h 163"/>
                <a:gd name="T46" fmla="*/ 162 w 225"/>
                <a:gd name="T47" fmla="*/ 121 h 163"/>
                <a:gd name="T48" fmla="*/ 139 w 225"/>
                <a:gd name="T49" fmla="*/ 128 h 163"/>
                <a:gd name="T50" fmla="*/ 136 w 225"/>
                <a:gd name="T51" fmla="*/ 128 h 163"/>
                <a:gd name="T52" fmla="*/ 127 w 225"/>
                <a:gd name="T53" fmla="*/ 128 h 163"/>
                <a:gd name="T54" fmla="*/ 114 w 225"/>
                <a:gd name="T55" fmla="*/ 125 h 163"/>
                <a:gd name="T56" fmla="*/ 96 w 225"/>
                <a:gd name="T57" fmla="*/ 118 h 163"/>
                <a:gd name="T58" fmla="*/ 76 w 225"/>
                <a:gd name="T59" fmla="*/ 104 h 163"/>
                <a:gd name="T60" fmla="*/ 53 w 225"/>
                <a:gd name="T61" fmla="*/ 82 h 163"/>
                <a:gd name="T62" fmla="*/ 27 w 225"/>
                <a:gd name="T63" fmla="*/ 50 h 163"/>
                <a:gd name="T64" fmla="*/ 0 w 225"/>
                <a:gd name="T65" fmla="*/ 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5" h="163">
                  <a:moveTo>
                    <a:pt x="0" y="6"/>
                  </a:moveTo>
                  <a:lnTo>
                    <a:pt x="3" y="13"/>
                  </a:lnTo>
                  <a:lnTo>
                    <a:pt x="11" y="31"/>
                  </a:lnTo>
                  <a:lnTo>
                    <a:pt x="24" y="57"/>
                  </a:lnTo>
                  <a:lnTo>
                    <a:pt x="41" y="86"/>
                  </a:lnTo>
                  <a:lnTo>
                    <a:pt x="63" y="115"/>
                  </a:lnTo>
                  <a:lnTo>
                    <a:pt x="89" y="140"/>
                  </a:lnTo>
                  <a:lnTo>
                    <a:pt x="120" y="158"/>
                  </a:lnTo>
                  <a:lnTo>
                    <a:pt x="155" y="163"/>
                  </a:lnTo>
                  <a:lnTo>
                    <a:pt x="158" y="163"/>
                  </a:lnTo>
                  <a:lnTo>
                    <a:pt x="168" y="160"/>
                  </a:lnTo>
                  <a:lnTo>
                    <a:pt x="179" y="153"/>
                  </a:lnTo>
                  <a:lnTo>
                    <a:pt x="194" y="140"/>
                  </a:lnTo>
                  <a:lnTo>
                    <a:pt x="207" y="121"/>
                  </a:lnTo>
                  <a:lnTo>
                    <a:pt x="217" y="92"/>
                  </a:lnTo>
                  <a:lnTo>
                    <a:pt x="225" y="53"/>
                  </a:lnTo>
                  <a:lnTo>
                    <a:pt x="223" y="0"/>
                  </a:lnTo>
                  <a:lnTo>
                    <a:pt x="222" y="6"/>
                  </a:lnTo>
                  <a:lnTo>
                    <a:pt x="220" y="19"/>
                  </a:lnTo>
                  <a:lnTo>
                    <a:pt x="214" y="40"/>
                  </a:lnTo>
                  <a:lnTo>
                    <a:pt x="207" y="61"/>
                  </a:lnTo>
                  <a:lnTo>
                    <a:pt x="195" y="85"/>
                  </a:lnTo>
                  <a:lnTo>
                    <a:pt x="181" y="105"/>
                  </a:lnTo>
                  <a:lnTo>
                    <a:pt x="162" y="121"/>
                  </a:lnTo>
                  <a:lnTo>
                    <a:pt x="139" y="128"/>
                  </a:lnTo>
                  <a:lnTo>
                    <a:pt x="136" y="128"/>
                  </a:lnTo>
                  <a:lnTo>
                    <a:pt x="127" y="128"/>
                  </a:lnTo>
                  <a:lnTo>
                    <a:pt x="114" y="125"/>
                  </a:lnTo>
                  <a:lnTo>
                    <a:pt x="96" y="118"/>
                  </a:lnTo>
                  <a:lnTo>
                    <a:pt x="76" y="104"/>
                  </a:lnTo>
                  <a:lnTo>
                    <a:pt x="53" y="82"/>
                  </a:lnTo>
                  <a:lnTo>
                    <a:pt x="27" y="5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5" name="Freeform 49"/>
            <p:cNvSpPr>
              <a:spLocks/>
            </p:cNvSpPr>
            <p:nvPr/>
          </p:nvSpPr>
          <p:spPr bwMode="auto">
            <a:xfrm>
              <a:off x="4037" y="1179"/>
              <a:ext cx="47" cy="77"/>
            </a:xfrm>
            <a:custGeom>
              <a:avLst/>
              <a:gdLst>
                <a:gd name="T0" fmla="*/ 71 w 94"/>
                <a:gd name="T1" fmla="*/ 151 h 153"/>
                <a:gd name="T2" fmla="*/ 86 w 94"/>
                <a:gd name="T3" fmla="*/ 138 h 153"/>
                <a:gd name="T4" fmla="*/ 93 w 94"/>
                <a:gd name="T5" fmla="*/ 118 h 153"/>
                <a:gd name="T6" fmla="*/ 94 w 94"/>
                <a:gd name="T7" fmla="*/ 93 h 153"/>
                <a:gd name="T8" fmla="*/ 90 w 94"/>
                <a:gd name="T9" fmla="*/ 65 h 153"/>
                <a:gd name="T10" fmla="*/ 86 w 94"/>
                <a:gd name="T11" fmla="*/ 51 h 153"/>
                <a:gd name="T12" fmla="*/ 80 w 94"/>
                <a:gd name="T13" fmla="*/ 38 h 153"/>
                <a:gd name="T14" fmla="*/ 73 w 94"/>
                <a:gd name="T15" fmla="*/ 26 h 153"/>
                <a:gd name="T16" fmla="*/ 65 w 94"/>
                <a:gd name="T17" fmla="*/ 16 h 153"/>
                <a:gd name="T18" fmla="*/ 58 w 94"/>
                <a:gd name="T19" fmla="*/ 8 h 153"/>
                <a:gd name="T20" fmla="*/ 49 w 94"/>
                <a:gd name="T21" fmla="*/ 3 h 153"/>
                <a:gd name="T22" fmla="*/ 39 w 94"/>
                <a:gd name="T23" fmla="*/ 0 h 153"/>
                <a:gd name="T24" fmla="*/ 30 w 94"/>
                <a:gd name="T25" fmla="*/ 0 h 153"/>
                <a:gd name="T26" fmla="*/ 13 w 94"/>
                <a:gd name="T27" fmla="*/ 7 h 153"/>
                <a:gd name="T28" fmla="*/ 3 w 94"/>
                <a:gd name="T29" fmla="*/ 26 h 153"/>
                <a:gd name="T30" fmla="*/ 0 w 94"/>
                <a:gd name="T31" fmla="*/ 51 h 153"/>
                <a:gd name="T32" fmla="*/ 4 w 94"/>
                <a:gd name="T33" fmla="*/ 80 h 153"/>
                <a:gd name="T34" fmla="*/ 10 w 94"/>
                <a:gd name="T35" fmla="*/ 94 h 153"/>
                <a:gd name="T36" fmla="*/ 16 w 94"/>
                <a:gd name="T37" fmla="*/ 109 h 153"/>
                <a:gd name="T38" fmla="*/ 25 w 94"/>
                <a:gd name="T39" fmla="*/ 122 h 153"/>
                <a:gd name="T40" fmla="*/ 33 w 94"/>
                <a:gd name="T41" fmla="*/ 134 h 153"/>
                <a:gd name="T42" fmla="*/ 42 w 94"/>
                <a:gd name="T43" fmla="*/ 144 h 153"/>
                <a:gd name="T44" fmla="*/ 52 w 94"/>
                <a:gd name="T45" fmla="*/ 150 h 153"/>
                <a:gd name="T46" fmla="*/ 61 w 94"/>
                <a:gd name="T47" fmla="*/ 153 h 153"/>
                <a:gd name="T48" fmla="*/ 71 w 94"/>
                <a:gd name="T49" fmla="*/ 15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153">
                  <a:moveTo>
                    <a:pt x="71" y="151"/>
                  </a:moveTo>
                  <a:lnTo>
                    <a:pt x="86" y="138"/>
                  </a:lnTo>
                  <a:lnTo>
                    <a:pt x="93" y="118"/>
                  </a:lnTo>
                  <a:lnTo>
                    <a:pt x="94" y="93"/>
                  </a:lnTo>
                  <a:lnTo>
                    <a:pt x="90" y="65"/>
                  </a:lnTo>
                  <a:lnTo>
                    <a:pt x="86" y="51"/>
                  </a:lnTo>
                  <a:lnTo>
                    <a:pt x="80" y="38"/>
                  </a:lnTo>
                  <a:lnTo>
                    <a:pt x="73" y="26"/>
                  </a:lnTo>
                  <a:lnTo>
                    <a:pt x="65" y="16"/>
                  </a:lnTo>
                  <a:lnTo>
                    <a:pt x="58" y="8"/>
                  </a:lnTo>
                  <a:lnTo>
                    <a:pt x="49" y="3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13" y="7"/>
                  </a:lnTo>
                  <a:lnTo>
                    <a:pt x="3" y="26"/>
                  </a:lnTo>
                  <a:lnTo>
                    <a:pt x="0" y="51"/>
                  </a:lnTo>
                  <a:lnTo>
                    <a:pt x="4" y="80"/>
                  </a:lnTo>
                  <a:lnTo>
                    <a:pt x="10" y="94"/>
                  </a:lnTo>
                  <a:lnTo>
                    <a:pt x="16" y="109"/>
                  </a:lnTo>
                  <a:lnTo>
                    <a:pt x="25" y="122"/>
                  </a:lnTo>
                  <a:lnTo>
                    <a:pt x="33" y="134"/>
                  </a:lnTo>
                  <a:lnTo>
                    <a:pt x="42" y="144"/>
                  </a:lnTo>
                  <a:lnTo>
                    <a:pt x="52" y="150"/>
                  </a:lnTo>
                  <a:lnTo>
                    <a:pt x="61" y="153"/>
                  </a:lnTo>
                  <a:lnTo>
                    <a:pt x="71" y="151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6" name="Freeform 50"/>
            <p:cNvSpPr>
              <a:spLocks/>
            </p:cNvSpPr>
            <p:nvPr/>
          </p:nvSpPr>
          <p:spPr bwMode="auto">
            <a:xfrm>
              <a:off x="4011" y="1130"/>
              <a:ext cx="106" cy="171"/>
            </a:xfrm>
            <a:custGeom>
              <a:avLst/>
              <a:gdLst>
                <a:gd name="T0" fmla="*/ 140 w 189"/>
                <a:gd name="T1" fmla="*/ 289 h 292"/>
                <a:gd name="T2" fmla="*/ 159 w 189"/>
                <a:gd name="T3" fmla="*/ 279 h 292"/>
                <a:gd name="T4" fmla="*/ 172 w 189"/>
                <a:gd name="T5" fmla="*/ 263 h 292"/>
                <a:gd name="T6" fmla="*/ 181 w 189"/>
                <a:gd name="T7" fmla="*/ 244 h 292"/>
                <a:gd name="T8" fmla="*/ 187 w 189"/>
                <a:gd name="T9" fmla="*/ 222 h 292"/>
                <a:gd name="T10" fmla="*/ 189 w 189"/>
                <a:gd name="T11" fmla="*/ 197 h 292"/>
                <a:gd name="T12" fmla="*/ 189 w 189"/>
                <a:gd name="T13" fmla="*/ 173 h 292"/>
                <a:gd name="T14" fmla="*/ 187 w 189"/>
                <a:gd name="T15" fmla="*/ 148 h 292"/>
                <a:gd name="T16" fmla="*/ 181 w 189"/>
                <a:gd name="T17" fmla="*/ 123 h 292"/>
                <a:gd name="T18" fmla="*/ 172 w 189"/>
                <a:gd name="T19" fmla="*/ 94 h 292"/>
                <a:gd name="T20" fmla="*/ 160 w 189"/>
                <a:gd name="T21" fmla="*/ 68 h 292"/>
                <a:gd name="T22" fmla="*/ 147 w 189"/>
                <a:gd name="T23" fmla="*/ 46 h 292"/>
                <a:gd name="T24" fmla="*/ 133 w 189"/>
                <a:gd name="T25" fmla="*/ 29 h 292"/>
                <a:gd name="T26" fmla="*/ 117 w 189"/>
                <a:gd name="T27" fmla="*/ 14 h 292"/>
                <a:gd name="T28" fmla="*/ 99 w 189"/>
                <a:gd name="T29" fmla="*/ 4 h 292"/>
                <a:gd name="T30" fmla="*/ 82 w 189"/>
                <a:gd name="T31" fmla="*/ 0 h 292"/>
                <a:gd name="T32" fmla="*/ 63 w 189"/>
                <a:gd name="T33" fmla="*/ 0 h 292"/>
                <a:gd name="T34" fmla="*/ 56 w 189"/>
                <a:gd name="T35" fmla="*/ 1 h 292"/>
                <a:gd name="T36" fmla="*/ 50 w 189"/>
                <a:gd name="T37" fmla="*/ 2 h 292"/>
                <a:gd name="T38" fmla="*/ 44 w 189"/>
                <a:gd name="T39" fmla="*/ 5 h 292"/>
                <a:gd name="T40" fmla="*/ 38 w 189"/>
                <a:gd name="T41" fmla="*/ 8 h 292"/>
                <a:gd name="T42" fmla="*/ 32 w 189"/>
                <a:gd name="T43" fmla="*/ 13 h 292"/>
                <a:gd name="T44" fmla="*/ 26 w 189"/>
                <a:gd name="T45" fmla="*/ 17 h 292"/>
                <a:gd name="T46" fmla="*/ 22 w 189"/>
                <a:gd name="T47" fmla="*/ 23 h 292"/>
                <a:gd name="T48" fmla="*/ 18 w 189"/>
                <a:gd name="T49" fmla="*/ 29 h 292"/>
                <a:gd name="T50" fmla="*/ 6 w 189"/>
                <a:gd name="T51" fmla="*/ 55 h 292"/>
                <a:gd name="T52" fmla="*/ 0 w 189"/>
                <a:gd name="T53" fmla="*/ 85 h 292"/>
                <a:gd name="T54" fmla="*/ 2 w 189"/>
                <a:gd name="T55" fmla="*/ 120 h 292"/>
                <a:gd name="T56" fmla="*/ 9 w 189"/>
                <a:gd name="T57" fmla="*/ 157 h 292"/>
                <a:gd name="T58" fmla="*/ 16 w 189"/>
                <a:gd name="T59" fmla="*/ 179 h 292"/>
                <a:gd name="T60" fmla="*/ 25 w 189"/>
                <a:gd name="T61" fmla="*/ 200 h 292"/>
                <a:gd name="T62" fmla="*/ 35 w 189"/>
                <a:gd name="T63" fmla="*/ 219 h 292"/>
                <a:gd name="T64" fmla="*/ 45 w 189"/>
                <a:gd name="T65" fmla="*/ 237 h 292"/>
                <a:gd name="T66" fmla="*/ 58 w 189"/>
                <a:gd name="T67" fmla="*/ 253 h 292"/>
                <a:gd name="T68" fmla="*/ 70 w 189"/>
                <a:gd name="T69" fmla="*/ 267 h 292"/>
                <a:gd name="T70" fmla="*/ 85 w 189"/>
                <a:gd name="T71" fmla="*/ 278 h 292"/>
                <a:gd name="T72" fmla="*/ 98 w 189"/>
                <a:gd name="T73" fmla="*/ 286 h 292"/>
                <a:gd name="T74" fmla="*/ 108 w 189"/>
                <a:gd name="T75" fmla="*/ 291 h 292"/>
                <a:gd name="T76" fmla="*/ 120 w 189"/>
                <a:gd name="T77" fmla="*/ 292 h 292"/>
                <a:gd name="T78" fmla="*/ 130 w 189"/>
                <a:gd name="T79" fmla="*/ 292 h 292"/>
                <a:gd name="T80" fmla="*/ 140 w 189"/>
                <a:gd name="T81" fmla="*/ 28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9" h="292">
                  <a:moveTo>
                    <a:pt x="140" y="289"/>
                  </a:moveTo>
                  <a:lnTo>
                    <a:pt x="159" y="279"/>
                  </a:lnTo>
                  <a:lnTo>
                    <a:pt x="172" y="263"/>
                  </a:lnTo>
                  <a:lnTo>
                    <a:pt x="181" y="244"/>
                  </a:lnTo>
                  <a:lnTo>
                    <a:pt x="187" y="222"/>
                  </a:lnTo>
                  <a:lnTo>
                    <a:pt x="189" y="197"/>
                  </a:lnTo>
                  <a:lnTo>
                    <a:pt x="189" y="173"/>
                  </a:lnTo>
                  <a:lnTo>
                    <a:pt x="187" y="148"/>
                  </a:lnTo>
                  <a:lnTo>
                    <a:pt x="181" y="123"/>
                  </a:lnTo>
                  <a:lnTo>
                    <a:pt x="172" y="94"/>
                  </a:lnTo>
                  <a:lnTo>
                    <a:pt x="160" y="68"/>
                  </a:lnTo>
                  <a:lnTo>
                    <a:pt x="147" y="46"/>
                  </a:lnTo>
                  <a:lnTo>
                    <a:pt x="133" y="29"/>
                  </a:lnTo>
                  <a:lnTo>
                    <a:pt x="117" y="14"/>
                  </a:lnTo>
                  <a:lnTo>
                    <a:pt x="99" y="4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56" y="1"/>
                  </a:lnTo>
                  <a:lnTo>
                    <a:pt x="50" y="2"/>
                  </a:lnTo>
                  <a:lnTo>
                    <a:pt x="44" y="5"/>
                  </a:lnTo>
                  <a:lnTo>
                    <a:pt x="38" y="8"/>
                  </a:lnTo>
                  <a:lnTo>
                    <a:pt x="32" y="13"/>
                  </a:lnTo>
                  <a:lnTo>
                    <a:pt x="26" y="17"/>
                  </a:lnTo>
                  <a:lnTo>
                    <a:pt x="22" y="23"/>
                  </a:lnTo>
                  <a:lnTo>
                    <a:pt x="18" y="29"/>
                  </a:lnTo>
                  <a:lnTo>
                    <a:pt x="6" y="55"/>
                  </a:lnTo>
                  <a:lnTo>
                    <a:pt x="0" y="85"/>
                  </a:lnTo>
                  <a:lnTo>
                    <a:pt x="2" y="120"/>
                  </a:lnTo>
                  <a:lnTo>
                    <a:pt x="9" y="157"/>
                  </a:lnTo>
                  <a:lnTo>
                    <a:pt x="16" y="179"/>
                  </a:lnTo>
                  <a:lnTo>
                    <a:pt x="25" y="200"/>
                  </a:lnTo>
                  <a:lnTo>
                    <a:pt x="35" y="219"/>
                  </a:lnTo>
                  <a:lnTo>
                    <a:pt x="45" y="237"/>
                  </a:lnTo>
                  <a:lnTo>
                    <a:pt x="58" y="253"/>
                  </a:lnTo>
                  <a:lnTo>
                    <a:pt x="70" y="267"/>
                  </a:lnTo>
                  <a:lnTo>
                    <a:pt x="85" y="278"/>
                  </a:lnTo>
                  <a:lnTo>
                    <a:pt x="98" y="286"/>
                  </a:lnTo>
                  <a:lnTo>
                    <a:pt x="108" y="291"/>
                  </a:lnTo>
                  <a:lnTo>
                    <a:pt x="120" y="292"/>
                  </a:lnTo>
                  <a:lnTo>
                    <a:pt x="130" y="292"/>
                  </a:lnTo>
                  <a:lnTo>
                    <a:pt x="140" y="289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27" name="Freeform 51"/>
            <p:cNvSpPr>
              <a:spLocks/>
            </p:cNvSpPr>
            <p:nvPr/>
          </p:nvSpPr>
          <p:spPr bwMode="auto">
            <a:xfrm>
              <a:off x="4005" y="1151"/>
              <a:ext cx="76" cy="129"/>
            </a:xfrm>
            <a:custGeom>
              <a:avLst/>
              <a:gdLst>
                <a:gd name="T0" fmla="*/ 7 w 152"/>
                <a:gd name="T1" fmla="*/ 135 h 258"/>
                <a:gd name="T2" fmla="*/ 2 w 152"/>
                <a:gd name="T3" fmla="*/ 102 h 258"/>
                <a:gd name="T4" fmla="*/ 0 w 152"/>
                <a:gd name="T5" fmla="*/ 71 h 258"/>
                <a:gd name="T6" fmla="*/ 5 w 152"/>
                <a:gd name="T7" fmla="*/ 44 h 258"/>
                <a:gd name="T8" fmla="*/ 15 w 152"/>
                <a:gd name="T9" fmla="*/ 22 h 258"/>
                <a:gd name="T10" fmla="*/ 22 w 152"/>
                <a:gd name="T11" fmla="*/ 13 h 258"/>
                <a:gd name="T12" fmla="*/ 29 w 152"/>
                <a:gd name="T13" fmla="*/ 6 h 258"/>
                <a:gd name="T14" fmla="*/ 38 w 152"/>
                <a:gd name="T15" fmla="*/ 1 h 258"/>
                <a:gd name="T16" fmla="*/ 47 w 152"/>
                <a:gd name="T17" fmla="*/ 0 h 258"/>
                <a:gd name="T18" fmla="*/ 61 w 152"/>
                <a:gd name="T19" fmla="*/ 0 h 258"/>
                <a:gd name="T20" fmla="*/ 76 w 152"/>
                <a:gd name="T21" fmla="*/ 6 h 258"/>
                <a:gd name="T22" fmla="*/ 90 w 152"/>
                <a:gd name="T23" fmla="*/ 15 h 258"/>
                <a:gd name="T24" fmla="*/ 104 w 152"/>
                <a:gd name="T25" fmla="*/ 28 h 258"/>
                <a:gd name="T26" fmla="*/ 115 w 152"/>
                <a:gd name="T27" fmla="*/ 44 h 258"/>
                <a:gd name="T28" fmla="*/ 127 w 152"/>
                <a:gd name="T29" fmla="*/ 63 h 258"/>
                <a:gd name="T30" fmla="*/ 136 w 152"/>
                <a:gd name="T31" fmla="*/ 86 h 258"/>
                <a:gd name="T32" fmla="*/ 144 w 152"/>
                <a:gd name="T33" fmla="*/ 111 h 258"/>
                <a:gd name="T34" fmla="*/ 149 w 152"/>
                <a:gd name="T35" fmla="*/ 132 h 258"/>
                <a:gd name="T36" fmla="*/ 152 w 152"/>
                <a:gd name="T37" fmla="*/ 154 h 258"/>
                <a:gd name="T38" fmla="*/ 152 w 152"/>
                <a:gd name="T39" fmla="*/ 178 h 258"/>
                <a:gd name="T40" fmla="*/ 150 w 152"/>
                <a:gd name="T41" fmla="*/ 198 h 258"/>
                <a:gd name="T42" fmla="*/ 146 w 152"/>
                <a:gd name="T43" fmla="*/ 217 h 258"/>
                <a:gd name="T44" fmla="*/ 138 w 152"/>
                <a:gd name="T45" fmla="*/ 234 h 258"/>
                <a:gd name="T46" fmla="*/ 128 w 152"/>
                <a:gd name="T47" fmla="*/ 247 h 258"/>
                <a:gd name="T48" fmla="*/ 114 w 152"/>
                <a:gd name="T49" fmla="*/ 256 h 258"/>
                <a:gd name="T50" fmla="*/ 108 w 152"/>
                <a:gd name="T51" fmla="*/ 258 h 258"/>
                <a:gd name="T52" fmla="*/ 101 w 152"/>
                <a:gd name="T53" fmla="*/ 258 h 258"/>
                <a:gd name="T54" fmla="*/ 93 w 152"/>
                <a:gd name="T55" fmla="*/ 256 h 258"/>
                <a:gd name="T56" fmla="*/ 86 w 152"/>
                <a:gd name="T57" fmla="*/ 253 h 258"/>
                <a:gd name="T58" fmla="*/ 74 w 152"/>
                <a:gd name="T59" fmla="*/ 246 h 258"/>
                <a:gd name="T60" fmla="*/ 63 w 152"/>
                <a:gd name="T61" fmla="*/ 236 h 258"/>
                <a:gd name="T62" fmla="*/ 53 w 152"/>
                <a:gd name="T63" fmla="*/ 223 h 258"/>
                <a:gd name="T64" fmla="*/ 41 w 152"/>
                <a:gd name="T65" fmla="*/ 208 h 258"/>
                <a:gd name="T66" fmla="*/ 31 w 152"/>
                <a:gd name="T67" fmla="*/ 192 h 258"/>
                <a:gd name="T68" fmla="*/ 22 w 152"/>
                <a:gd name="T69" fmla="*/ 173 h 258"/>
                <a:gd name="T70" fmla="*/ 15 w 152"/>
                <a:gd name="T71" fmla="*/ 154 h 258"/>
                <a:gd name="T72" fmla="*/ 7 w 152"/>
                <a:gd name="T73" fmla="*/ 13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2" h="258">
                  <a:moveTo>
                    <a:pt x="7" y="135"/>
                  </a:moveTo>
                  <a:lnTo>
                    <a:pt x="2" y="102"/>
                  </a:lnTo>
                  <a:lnTo>
                    <a:pt x="0" y="71"/>
                  </a:lnTo>
                  <a:lnTo>
                    <a:pt x="5" y="44"/>
                  </a:lnTo>
                  <a:lnTo>
                    <a:pt x="15" y="22"/>
                  </a:lnTo>
                  <a:lnTo>
                    <a:pt x="22" y="13"/>
                  </a:lnTo>
                  <a:lnTo>
                    <a:pt x="29" y="6"/>
                  </a:lnTo>
                  <a:lnTo>
                    <a:pt x="38" y="1"/>
                  </a:lnTo>
                  <a:lnTo>
                    <a:pt x="47" y="0"/>
                  </a:lnTo>
                  <a:lnTo>
                    <a:pt x="61" y="0"/>
                  </a:lnTo>
                  <a:lnTo>
                    <a:pt x="76" y="6"/>
                  </a:lnTo>
                  <a:lnTo>
                    <a:pt x="90" y="15"/>
                  </a:lnTo>
                  <a:lnTo>
                    <a:pt x="104" y="28"/>
                  </a:lnTo>
                  <a:lnTo>
                    <a:pt x="115" y="44"/>
                  </a:lnTo>
                  <a:lnTo>
                    <a:pt x="127" y="63"/>
                  </a:lnTo>
                  <a:lnTo>
                    <a:pt x="136" y="86"/>
                  </a:lnTo>
                  <a:lnTo>
                    <a:pt x="144" y="111"/>
                  </a:lnTo>
                  <a:lnTo>
                    <a:pt x="149" y="132"/>
                  </a:lnTo>
                  <a:lnTo>
                    <a:pt x="152" y="154"/>
                  </a:lnTo>
                  <a:lnTo>
                    <a:pt x="152" y="178"/>
                  </a:lnTo>
                  <a:lnTo>
                    <a:pt x="150" y="198"/>
                  </a:lnTo>
                  <a:lnTo>
                    <a:pt x="146" y="217"/>
                  </a:lnTo>
                  <a:lnTo>
                    <a:pt x="138" y="234"/>
                  </a:lnTo>
                  <a:lnTo>
                    <a:pt x="128" y="247"/>
                  </a:lnTo>
                  <a:lnTo>
                    <a:pt x="114" y="256"/>
                  </a:lnTo>
                  <a:lnTo>
                    <a:pt x="108" y="258"/>
                  </a:lnTo>
                  <a:lnTo>
                    <a:pt x="101" y="258"/>
                  </a:lnTo>
                  <a:lnTo>
                    <a:pt x="93" y="256"/>
                  </a:lnTo>
                  <a:lnTo>
                    <a:pt x="86" y="253"/>
                  </a:lnTo>
                  <a:lnTo>
                    <a:pt x="74" y="246"/>
                  </a:lnTo>
                  <a:lnTo>
                    <a:pt x="63" y="236"/>
                  </a:lnTo>
                  <a:lnTo>
                    <a:pt x="53" y="223"/>
                  </a:lnTo>
                  <a:lnTo>
                    <a:pt x="41" y="208"/>
                  </a:lnTo>
                  <a:lnTo>
                    <a:pt x="31" y="192"/>
                  </a:lnTo>
                  <a:lnTo>
                    <a:pt x="22" y="173"/>
                  </a:lnTo>
                  <a:lnTo>
                    <a:pt x="15" y="154"/>
                  </a:lnTo>
                  <a:lnTo>
                    <a:pt x="7" y="135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grpSp>
          <p:nvGrpSpPr>
            <p:cNvPr id="50228" name="Group 52"/>
            <p:cNvGrpSpPr>
              <a:grpSpLocks/>
            </p:cNvGrpSpPr>
            <p:nvPr/>
          </p:nvGrpSpPr>
          <p:grpSpPr bwMode="auto">
            <a:xfrm>
              <a:off x="4312" y="1148"/>
              <a:ext cx="524" cy="264"/>
              <a:chOff x="2032" y="1940"/>
              <a:chExt cx="640" cy="348"/>
            </a:xfrm>
          </p:grpSpPr>
          <p:sp>
            <p:nvSpPr>
              <p:cNvPr id="50229" name="AutoShape 53"/>
              <p:cNvSpPr>
                <a:spLocks noChangeArrowheads="1"/>
              </p:cNvSpPr>
              <p:nvPr/>
            </p:nvSpPr>
            <p:spPr bwMode="auto">
              <a:xfrm rot="5995155">
                <a:off x="2184" y="1788"/>
                <a:ext cx="336" cy="640"/>
              </a:xfrm>
              <a:prstGeom prst="can">
                <a:avLst>
                  <a:gd name="adj" fmla="val 47619"/>
                </a:avLst>
              </a:prstGeom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336666"/>
                  </a:solidFill>
                </a:endParaRPr>
              </a:p>
            </p:txBody>
          </p:sp>
          <p:sp>
            <p:nvSpPr>
              <p:cNvPr id="50230" name="Oval 54"/>
              <p:cNvSpPr>
                <a:spLocks noChangeArrowheads="1"/>
              </p:cNvSpPr>
              <p:nvPr/>
            </p:nvSpPr>
            <p:spPr bwMode="auto">
              <a:xfrm rot="5995155">
                <a:off x="2458" y="2095"/>
                <a:ext cx="270" cy="116"/>
              </a:xfrm>
              <a:prstGeom prst="ellipse">
                <a:avLst/>
              </a:prstGeom>
              <a:gradFill rotWithShape="0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336666"/>
                  </a:solidFill>
                </a:endParaRPr>
              </a:p>
            </p:txBody>
          </p:sp>
          <p:sp>
            <p:nvSpPr>
              <p:cNvPr id="50231" name="Oval 55"/>
              <p:cNvSpPr>
                <a:spLocks noChangeArrowheads="1"/>
              </p:cNvSpPr>
              <p:nvPr/>
            </p:nvSpPr>
            <p:spPr bwMode="auto">
              <a:xfrm rot="5995155">
                <a:off x="2550" y="2124"/>
                <a:ext cx="108" cy="56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336666"/>
                  </a:solidFill>
                </a:endParaRPr>
              </a:p>
            </p:txBody>
          </p:sp>
          <p:sp>
            <p:nvSpPr>
              <p:cNvPr id="50232" name="Oval 56"/>
              <p:cNvSpPr>
                <a:spLocks noChangeArrowheads="1"/>
              </p:cNvSpPr>
              <p:nvPr/>
            </p:nvSpPr>
            <p:spPr bwMode="auto">
              <a:xfrm rot="5995155">
                <a:off x="2573" y="2128"/>
                <a:ext cx="108" cy="56"/>
              </a:xfrm>
              <a:prstGeom prst="ellipse">
                <a:avLst/>
              </a:prstGeom>
              <a:gradFill rotWithShape="0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336666"/>
                  </a:solidFill>
                </a:endParaRPr>
              </a:p>
            </p:txBody>
          </p:sp>
          <p:sp>
            <p:nvSpPr>
              <p:cNvPr id="50233" name="AutoShape 57"/>
              <p:cNvSpPr>
                <a:spLocks noChangeArrowheads="1"/>
              </p:cNvSpPr>
              <p:nvPr/>
            </p:nvSpPr>
            <p:spPr bwMode="auto">
              <a:xfrm rot="5493520">
                <a:off x="2176" y="1921"/>
                <a:ext cx="236" cy="356"/>
              </a:xfrm>
              <a:prstGeom prst="irregularSeal2">
                <a:avLst/>
              </a:prstGeom>
              <a:solidFill>
                <a:srgbClr val="FF0000"/>
              </a:soli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>
                    <a:solidFill>
                      <a:srgbClr val="3366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ndy" pitchFamily="66" charset="0"/>
                  </a:rPr>
                  <a:t>ZAP</a:t>
                </a:r>
              </a:p>
            </p:txBody>
          </p:sp>
        </p:grpSp>
        <p:sp>
          <p:nvSpPr>
            <p:cNvPr id="50234" name="AutoShape 58"/>
            <p:cNvSpPr>
              <a:spLocks noChangeArrowheads="1"/>
            </p:cNvSpPr>
            <p:nvPr/>
          </p:nvSpPr>
          <p:spPr bwMode="auto">
            <a:xfrm rot="21576346" flipH="1">
              <a:off x="4900" y="893"/>
              <a:ext cx="255" cy="524"/>
            </a:xfrm>
            <a:prstGeom prst="can">
              <a:avLst>
                <a:gd name="adj" fmla="val 51373"/>
              </a:avLst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35" name="Oval 59"/>
            <p:cNvSpPr>
              <a:spLocks noChangeArrowheads="1"/>
            </p:cNvSpPr>
            <p:nvPr/>
          </p:nvSpPr>
          <p:spPr bwMode="auto">
            <a:xfrm rot="21576346" flipH="1">
              <a:off x="4925" y="907"/>
              <a:ext cx="205" cy="95"/>
            </a:xfrm>
            <a:prstGeom prst="ellipse">
              <a:avLst/>
            </a:prstGeom>
            <a:gradFill rotWithShape="0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36" name="Oval 60"/>
            <p:cNvSpPr>
              <a:spLocks noChangeArrowheads="1"/>
            </p:cNvSpPr>
            <p:nvPr/>
          </p:nvSpPr>
          <p:spPr bwMode="auto">
            <a:xfrm rot="21576346" flipH="1">
              <a:off x="4989" y="923"/>
              <a:ext cx="82" cy="46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37" name="Oval 61"/>
            <p:cNvSpPr>
              <a:spLocks noChangeArrowheads="1"/>
            </p:cNvSpPr>
            <p:nvPr/>
          </p:nvSpPr>
          <p:spPr bwMode="auto">
            <a:xfrm rot="21576346" flipH="1">
              <a:off x="4989" y="904"/>
              <a:ext cx="82" cy="46"/>
            </a:xfrm>
            <a:prstGeom prst="ellipse">
              <a:avLst/>
            </a:prstGeom>
            <a:gradFill rotWithShape="0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38" name="AutoShape 62"/>
            <p:cNvSpPr>
              <a:spLocks noChangeArrowheads="1"/>
            </p:cNvSpPr>
            <p:nvPr/>
          </p:nvSpPr>
          <p:spPr bwMode="auto">
            <a:xfrm rot="477982" flipH="1">
              <a:off x="5012" y="1054"/>
              <a:ext cx="139" cy="291"/>
            </a:xfrm>
            <a:prstGeom prst="irregularSeal2">
              <a:avLst/>
            </a:prstGeom>
            <a:solidFill>
              <a:srgbClr val="FF0000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900">
                  <a:solidFill>
                    <a:srgbClr val="33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ndy" pitchFamily="66" charset="0"/>
                </a:rPr>
                <a:t>ZAP</a:t>
              </a:r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 rot="5971501" flipV="1">
              <a:off x="4788" y="1183"/>
              <a:ext cx="380" cy="64"/>
            </a:xfrm>
            <a:prstGeom prst="line">
              <a:avLst/>
            </a:prstGeom>
            <a:noFill/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 rot="5971501" flipV="1">
              <a:off x="4765" y="1176"/>
              <a:ext cx="380" cy="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1" name="AutoShape 65"/>
            <p:cNvSpPr>
              <a:spLocks noChangeArrowheads="1"/>
            </p:cNvSpPr>
            <p:nvPr/>
          </p:nvSpPr>
          <p:spPr bwMode="auto">
            <a:xfrm rot="15604845" flipH="1">
              <a:off x="4810" y="1194"/>
              <a:ext cx="255" cy="524"/>
            </a:xfrm>
            <a:prstGeom prst="can">
              <a:avLst>
                <a:gd name="adj" fmla="val 51373"/>
              </a:avLst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2" name="Oval 66"/>
            <p:cNvSpPr>
              <a:spLocks noChangeArrowheads="1"/>
            </p:cNvSpPr>
            <p:nvPr/>
          </p:nvSpPr>
          <p:spPr bwMode="auto">
            <a:xfrm rot="15604845" flipH="1">
              <a:off x="4638" y="1442"/>
              <a:ext cx="205" cy="95"/>
            </a:xfrm>
            <a:prstGeom prst="ellipse">
              <a:avLst/>
            </a:prstGeom>
            <a:gradFill rotWithShape="0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3" name="Oval 67"/>
            <p:cNvSpPr>
              <a:spLocks noChangeArrowheads="1"/>
            </p:cNvSpPr>
            <p:nvPr/>
          </p:nvSpPr>
          <p:spPr bwMode="auto">
            <a:xfrm rot="15604845" flipH="1">
              <a:off x="4691" y="1466"/>
              <a:ext cx="82" cy="46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4" name="Oval 68"/>
            <p:cNvSpPr>
              <a:spLocks noChangeArrowheads="1"/>
            </p:cNvSpPr>
            <p:nvPr/>
          </p:nvSpPr>
          <p:spPr bwMode="auto">
            <a:xfrm rot="15604845" flipH="1">
              <a:off x="4672" y="1469"/>
              <a:ext cx="82" cy="46"/>
            </a:xfrm>
            <a:prstGeom prst="ellipse">
              <a:avLst/>
            </a:prstGeom>
            <a:gradFill rotWithShape="0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5" name="AutoShape 69"/>
            <p:cNvSpPr>
              <a:spLocks noChangeArrowheads="1"/>
            </p:cNvSpPr>
            <p:nvPr/>
          </p:nvSpPr>
          <p:spPr bwMode="auto">
            <a:xfrm rot="16106480" flipH="1">
              <a:off x="4904" y="1250"/>
              <a:ext cx="139" cy="291"/>
            </a:xfrm>
            <a:prstGeom prst="irregularSeal2">
              <a:avLst/>
            </a:prstGeom>
            <a:solidFill>
              <a:srgbClr val="FF0000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900">
                  <a:solidFill>
                    <a:srgbClr val="33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ndy" pitchFamily="66" charset="0"/>
                </a:rPr>
                <a:t>ZAP</a:t>
              </a:r>
            </a:p>
          </p:txBody>
        </p:sp>
        <p:sp>
          <p:nvSpPr>
            <p:cNvPr id="50246" name="Line 70"/>
            <p:cNvSpPr>
              <a:spLocks noChangeShapeType="1"/>
            </p:cNvSpPr>
            <p:nvPr/>
          </p:nvSpPr>
          <p:spPr bwMode="auto">
            <a:xfrm flipV="1">
              <a:off x="4816" y="1464"/>
              <a:ext cx="380" cy="64"/>
            </a:xfrm>
            <a:prstGeom prst="line">
              <a:avLst/>
            </a:prstGeom>
            <a:noFill/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 flipV="1">
              <a:off x="4812" y="1488"/>
              <a:ext cx="380" cy="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8" name="AutoShape 72"/>
            <p:cNvSpPr>
              <a:spLocks noChangeArrowheads="1"/>
            </p:cNvSpPr>
            <p:nvPr/>
          </p:nvSpPr>
          <p:spPr bwMode="auto">
            <a:xfrm rot="7487087">
              <a:off x="4297" y="1152"/>
              <a:ext cx="255" cy="524"/>
            </a:xfrm>
            <a:prstGeom prst="can">
              <a:avLst>
                <a:gd name="adj" fmla="val 51373"/>
              </a:avLst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49" name="Oval 73"/>
            <p:cNvSpPr>
              <a:spLocks noChangeArrowheads="1"/>
            </p:cNvSpPr>
            <p:nvPr/>
          </p:nvSpPr>
          <p:spPr bwMode="auto">
            <a:xfrm rot="7487087">
              <a:off x="4488" y="1480"/>
              <a:ext cx="205" cy="95"/>
            </a:xfrm>
            <a:prstGeom prst="ellipse">
              <a:avLst/>
            </a:prstGeom>
            <a:gradFill rotWithShape="0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4D4D4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50" name="Oval 74"/>
            <p:cNvSpPr>
              <a:spLocks noChangeArrowheads="1"/>
            </p:cNvSpPr>
            <p:nvPr/>
          </p:nvSpPr>
          <p:spPr bwMode="auto">
            <a:xfrm rot="7487087">
              <a:off x="4520" y="1496"/>
              <a:ext cx="151" cy="59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4D4D4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0251" name="AutoShape 75"/>
            <p:cNvSpPr>
              <a:spLocks noChangeArrowheads="1"/>
            </p:cNvSpPr>
            <p:nvPr/>
          </p:nvSpPr>
          <p:spPr bwMode="auto">
            <a:xfrm rot="-3607468">
              <a:off x="4274" y="1245"/>
              <a:ext cx="179" cy="291"/>
            </a:xfrm>
            <a:prstGeom prst="irregularSeal2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900">
                  <a:solidFill>
                    <a:srgbClr val="33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ndy" pitchFamily="66" charset="0"/>
                </a:rPr>
                <a:t>ZAP</a:t>
              </a:r>
            </a:p>
          </p:txBody>
        </p:sp>
        <p:sp>
          <p:nvSpPr>
            <p:cNvPr id="50252" name="Line 76"/>
            <p:cNvSpPr>
              <a:spLocks noChangeShapeType="1"/>
            </p:cNvSpPr>
            <p:nvPr/>
          </p:nvSpPr>
          <p:spPr bwMode="auto">
            <a:xfrm rot="5971501" flipV="1">
              <a:off x="4369" y="1126"/>
              <a:ext cx="170" cy="35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344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14400" y="1752600"/>
            <a:ext cx="7467600" cy="209550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1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010400" cy="1527175"/>
          </a:xfrm>
        </p:spPr>
        <p:txBody>
          <a:bodyPr/>
          <a:lstStyle/>
          <a:p>
            <a:r>
              <a:rPr lang="en-US" altLang="en-US"/>
              <a:t>Example:  Neveready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119188"/>
            <a:ext cx="7772400" cy="4643437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2400">
                <a:solidFill>
                  <a:schemeClr val="hlink"/>
                </a:solidFill>
              </a:rPr>
              <a:t>Hypergeometric Probability Distribution</a:t>
            </a:r>
            <a:r>
              <a:rPr lang="en-US" altLang="en-US"/>
              <a:t>	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071563" y="1946275"/>
          <a:ext cx="6989762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352680" imgH="838080" progId="Equation.DSMT4">
                  <p:embed/>
                </p:oleObj>
              </mc:Choice>
              <mc:Fallback>
                <p:oleObj name="Equation" r:id="rId4" imgW="3352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946275"/>
                        <a:ext cx="6989762" cy="1746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Freeform 6" descr="Dark upward diagonal"/>
          <p:cNvSpPr>
            <a:spLocks/>
          </p:cNvSpPr>
          <p:nvPr/>
        </p:nvSpPr>
        <p:spPr bwMode="auto">
          <a:xfrm>
            <a:off x="6672263" y="738188"/>
            <a:ext cx="2235200" cy="998537"/>
          </a:xfrm>
          <a:custGeom>
            <a:avLst/>
            <a:gdLst>
              <a:gd name="T0" fmla="*/ 405 w 1853"/>
              <a:gd name="T1" fmla="*/ 211 h 771"/>
              <a:gd name="T2" fmla="*/ 75 w 1853"/>
              <a:gd name="T3" fmla="*/ 619 h 771"/>
              <a:gd name="T4" fmla="*/ 855 w 1853"/>
              <a:gd name="T5" fmla="*/ 739 h 771"/>
              <a:gd name="T6" fmla="*/ 1731 w 1853"/>
              <a:gd name="T7" fmla="*/ 427 h 771"/>
              <a:gd name="T8" fmla="*/ 1587 w 1853"/>
              <a:gd name="T9" fmla="*/ 61 h 771"/>
              <a:gd name="T10" fmla="*/ 903 w 1853"/>
              <a:gd name="T11" fmla="*/ 61 h 771"/>
              <a:gd name="T12" fmla="*/ 405 w 1853"/>
              <a:gd name="T13" fmla="*/ 211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53" h="771">
                <a:moveTo>
                  <a:pt x="405" y="211"/>
                </a:moveTo>
                <a:cubicBezTo>
                  <a:pt x="267" y="304"/>
                  <a:pt x="0" y="531"/>
                  <a:pt x="75" y="619"/>
                </a:cubicBezTo>
                <a:cubicBezTo>
                  <a:pt x="150" y="707"/>
                  <a:pt x="579" y="771"/>
                  <a:pt x="855" y="739"/>
                </a:cubicBezTo>
                <a:cubicBezTo>
                  <a:pt x="1131" y="707"/>
                  <a:pt x="1609" y="540"/>
                  <a:pt x="1731" y="427"/>
                </a:cubicBezTo>
                <a:cubicBezTo>
                  <a:pt x="1853" y="314"/>
                  <a:pt x="1725" y="122"/>
                  <a:pt x="1587" y="61"/>
                </a:cubicBezTo>
                <a:cubicBezTo>
                  <a:pt x="1449" y="0"/>
                  <a:pt x="1098" y="38"/>
                  <a:pt x="903" y="61"/>
                </a:cubicBezTo>
                <a:cubicBezTo>
                  <a:pt x="708" y="84"/>
                  <a:pt x="543" y="118"/>
                  <a:pt x="405" y="211"/>
                </a:cubicBezTo>
                <a:close/>
              </a:path>
            </a:pathLst>
          </a:custGeom>
          <a:pattFill prst="dkUpDiag">
            <a:fgClr>
              <a:srgbClr val="009999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 rot="4059265">
            <a:off x="8428038" y="71437"/>
            <a:ext cx="611188" cy="115411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 rot="4059265">
            <a:off x="8432800" y="66676"/>
            <a:ext cx="611187" cy="11541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 rot="4059265">
            <a:off x="8432800" y="80963"/>
            <a:ext cx="611188" cy="11541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 rot="4059265">
            <a:off x="8432800" y="71438"/>
            <a:ext cx="611188" cy="11541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 rot="4059265">
            <a:off x="8413750" y="76201"/>
            <a:ext cx="611187" cy="11541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 rot="4059265">
            <a:off x="8412163" y="80962"/>
            <a:ext cx="611188" cy="115411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grpSp>
        <p:nvGrpSpPr>
          <p:cNvPr id="52237" name="Group 13"/>
          <p:cNvGrpSpPr>
            <a:grpSpLocks/>
          </p:cNvGrpSpPr>
          <p:nvPr/>
        </p:nvGrpSpPr>
        <p:grpSpPr bwMode="auto">
          <a:xfrm>
            <a:off x="6950075" y="676275"/>
            <a:ext cx="1425575" cy="771525"/>
            <a:chOff x="3058" y="2478"/>
            <a:chExt cx="898" cy="486"/>
          </a:xfrm>
        </p:grpSpPr>
        <p:sp>
          <p:nvSpPr>
            <p:cNvPr id="52238" name="Freeform 14"/>
            <p:cNvSpPr>
              <a:spLocks/>
            </p:cNvSpPr>
            <p:nvPr/>
          </p:nvSpPr>
          <p:spPr bwMode="auto">
            <a:xfrm>
              <a:off x="3058" y="2478"/>
              <a:ext cx="898" cy="486"/>
            </a:xfrm>
            <a:custGeom>
              <a:avLst/>
              <a:gdLst>
                <a:gd name="T0" fmla="*/ 2397 w 2455"/>
                <a:gd name="T1" fmla="*/ 645 h 1316"/>
                <a:gd name="T2" fmla="*/ 2452 w 2455"/>
                <a:gd name="T3" fmla="*/ 509 h 1316"/>
                <a:gd name="T4" fmla="*/ 2410 w 2455"/>
                <a:gd name="T5" fmla="*/ 277 h 1316"/>
                <a:gd name="T6" fmla="*/ 2399 w 2455"/>
                <a:gd name="T7" fmla="*/ 256 h 1316"/>
                <a:gd name="T8" fmla="*/ 2364 w 2455"/>
                <a:gd name="T9" fmla="*/ 204 h 1316"/>
                <a:gd name="T10" fmla="*/ 2307 w 2455"/>
                <a:gd name="T11" fmla="*/ 135 h 1316"/>
                <a:gd name="T12" fmla="*/ 2230 w 2455"/>
                <a:gd name="T13" fmla="*/ 67 h 1316"/>
                <a:gd name="T14" fmla="*/ 2132 w 2455"/>
                <a:gd name="T15" fmla="*/ 12 h 1316"/>
                <a:gd name="T16" fmla="*/ 2087 w 2455"/>
                <a:gd name="T17" fmla="*/ 0 h 1316"/>
                <a:gd name="T18" fmla="*/ 2045 w 2455"/>
                <a:gd name="T19" fmla="*/ 4 h 1316"/>
                <a:gd name="T20" fmla="*/ 1971 w 2455"/>
                <a:gd name="T21" fmla="*/ 17 h 1316"/>
                <a:gd name="T22" fmla="*/ 1867 w 2455"/>
                <a:gd name="T23" fmla="*/ 45 h 1316"/>
                <a:gd name="T24" fmla="*/ 1738 w 2455"/>
                <a:gd name="T25" fmla="*/ 92 h 1316"/>
                <a:gd name="T26" fmla="*/ 1637 w 2455"/>
                <a:gd name="T27" fmla="*/ 138 h 1316"/>
                <a:gd name="T28" fmla="*/ 1605 w 2455"/>
                <a:gd name="T29" fmla="*/ 163 h 1316"/>
                <a:gd name="T30" fmla="*/ 1576 w 2455"/>
                <a:gd name="T31" fmla="*/ 204 h 1316"/>
                <a:gd name="T32" fmla="*/ 1569 w 2455"/>
                <a:gd name="T33" fmla="*/ 218 h 1316"/>
                <a:gd name="T34" fmla="*/ 1538 w 2455"/>
                <a:gd name="T35" fmla="*/ 224 h 1316"/>
                <a:gd name="T36" fmla="*/ 1487 w 2455"/>
                <a:gd name="T37" fmla="*/ 240 h 1316"/>
                <a:gd name="T38" fmla="*/ 1417 w 2455"/>
                <a:gd name="T39" fmla="*/ 269 h 1316"/>
                <a:gd name="T40" fmla="*/ 1333 w 2455"/>
                <a:gd name="T41" fmla="*/ 314 h 1316"/>
                <a:gd name="T42" fmla="*/ 116 w 2455"/>
                <a:gd name="T43" fmla="*/ 750 h 1316"/>
                <a:gd name="T44" fmla="*/ 59 w 2455"/>
                <a:gd name="T45" fmla="*/ 789 h 1316"/>
                <a:gd name="T46" fmla="*/ 0 w 2455"/>
                <a:gd name="T47" fmla="*/ 946 h 1316"/>
                <a:gd name="T48" fmla="*/ 45 w 2455"/>
                <a:gd name="T49" fmla="*/ 1147 h 1316"/>
                <a:gd name="T50" fmla="*/ 64 w 2455"/>
                <a:gd name="T51" fmla="*/ 1179 h 1316"/>
                <a:gd name="T52" fmla="*/ 104 w 2455"/>
                <a:gd name="T53" fmla="*/ 1233 h 1316"/>
                <a:gd name="T54" fmla="*/ 164 w 2455"/>
                <a:gd name="T55" fmla="*/ 1285 h 1316"/>
                <a:gd name="T56" fmla="*/ 241 w 2455"/>
                <a:gd name="T57" fmla="*/ 1314 h 1316"/>
                <a:gd name="T58" fmla="*/ 334 w 2455"/>
                <a:gd name="T59" fmla="*/ 1298 h 1316"/>
                <a:gd name="T60" fmla="*/ 1470 w 2455"/>
                <a:gd name="T61" fmla="*/ 828 h 1316"/>
                <a:gd name="T62" fmla="*/ 1519 w 2455"/>
                <a:gd name="T63" fmla="*/ 824 h 1316"/>
                <a:gd name="T64" fmla="*/ 1596 w 2455"/>
                <a:gd name="T65" fmla="*/ 814 h 1316"/>
                <a:gd name="T66" fmla="*/ 1684 w 2455"/>
                <a:gd name="T67" fmla="*/ 798 h 1316"/>
                <a:gd name="T68" fmla="*/ 1770 w 2455"/>
                <a:gd name="T69" fmla="*/ 776 h 1316"/>
                <a:gd name="T70" fmla="*/ 1819 w 2455"/>
                <a:gd name="T71" fmla="*/ 760 h 1316"/>
                <a:gd name="T72" fmla="*/ 1841 w 2455"/>
                <a:gd name="T73" fmla="*/ 770 h 1316"/>
                <a:gd name="T74" fmla="*/ 1895 w 2455"/>
                <a:gd name="T75" fmla="*/ 779 h 1316"/>
                <a:gd name="T76" fmla="*/ 1936 w 2455"/>
                <a:gd name="T77" fmla="*/ 776 h 1316"/>
                <a:gd name="T78" fmla="*/ 2000 w 2455"/>
                <a:gd name="T79" fmla="*/ 764 h 1316"/>
                <a:gd name="T80" fmla="*/ 2099 w 2455"/>
                <a:gd name="T81" fmla="*/ 744 h 1316"/>
                <a:gd name="T82" fmla="*/ 2212 w 2455"/>
                <a:gd name="T83" fmla="*/ 719 h 1316"/>
                <a:gd name="T84" fmla="*/ 2318 w 2455"/>
                <a:gd name="T85" fmla="*/ 69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55" h="1316">
                  <a:moveTo>
                    <a:pt x="2375" y="671"/>
                  </a:moveTo>
                  <a:lnTo>
                    <a:pt x="2381" y="664"/>
                  </a:lnTo>
                  <a:lnTo>
                    <a:pt x="2397" y="645"/>
                  </a:lnTo>
                  <a:lnTo>
                    <a:pt x="2417" y="611"/>
                  </a:lnTo>
                  <a:lnTo>
                    <a:pt x="2438" y="566"/>
                  </a:lnTo>
                  <a:lnTo>
                    <a:pt x="2452" y="509"/>
                  </a:lnTo>
                  <a:lnTo>
                    <a:pt x="2455" y="443"/>
                  </a:lnTo>
                  <a:lnTo>
                    <a:pt x="2444" y="364"/>
                  </a:lnTo>
                  <a:lnTo>
                    <a:pt x="2410" y="277"/>
                  </a:lnTo>
                  <a:lnTo>
                    <a:pt x="2409" y="274"/>
                  </a:lnTo>
                  <a:lnTo>
                    <a:pt x="2404" y="266"/>
                  </a:lnTo>
                  <a:lnTo>
                    <a:pt x="2399" y="256"/>
                  </a:lnTo>
                  <a:lnTo>
                    <a:pt x="2390" y="242"/>
                  </a:lnTo>
                  <a:lnTo>
                    <a:pt x="2378" y="224"/>
                  </a:lnTo>
                  <a:lnTo>
                    <a:pt x="2364" y="204"/>
                  </a:lnTo>
                  <a:lnTo>
                    <a:pt x="2348" y="182"/>
                  </a:lnTo>
                  <a:lnTo>
                    <a:pt x="2329" y="159"/>
                  </a:lnTo>
                  <a:lnTo>
                    <a:pt x="2307" y="135"/>
                  </a:lnTo>
                  <a:lnTo>
                    <a:pt x="2284" y="112"/>
                  </a:lnTo>
                  <a:lnTo>
                    <a:pt x="2257" y="89"/>
                  </a:lnTo>
                  <a:lnTo>
                    <a:pt x="2230" y="67"/>
                  </a:lnTo>
                  <a:lnTo>
                    <a:pt x="2199" y="47"/>
                  </a:lnTo>
                  <a:lnTo>
                    <a:pt x="2167" y="28"/>
                  </a:lnTo>
                  <a:lnTo>
                    <a:pt x="2132" y="12"/>
                  </a:lnTo>
                  <a:lnTo>
                    <a:pt x="2096" y="0"/>
                  </a:lnTo>
                  <a:lnTo>
                    <a:pt x="2094" y="0"/>
                  </a:lnTo>
                  <a:lnTo>
                    <a:pt x="2087" y="0"/>
                  </a:lnTo>
                  <a:lnTo>
                    <a:pt x="2077" y="1"/>
                  </a:lnTo>
                  <a:lnTo>
                    <a:pt x="2064" y="1"/>
                  </a:lnTo>
                  <a:lnTo>
                    <a:pt x="2045" y="4"/>
                  </a:lnTo>
                  <a:lnTo>
                    <a:pt x="2024" y="7"/>
                  </a:lnTo>
                  <a:lnTo>
                    <a:pt x="1998" y="12"/>
                  </a:lnTo>
                  <a:lnTo>
                    <a:pt x="1971" y="17"/>
                  </a:lnTo>
                  <a:lnTo>
                    <a:pt x="1939" y="25"/>
                  </a:lnTo>
                  <a:lnTo>
                    <a:pt x="1905" y="33"/>
                  </a:lnTo>
                  <a:lnTo>
                    <a:pt x="1867" y="45"/>
                  </a:lnTo>
                  <a:lnTo>
                    <a:pt x="1826" y="58"/>
                  </a:lnTo>
                  <a:lnTo>
                    <a:pt x="1784" y="73"/>
                  </a:lnTo>
                  <a:lnTo>
                    <a:pt x="1738" y="92"/>
                  </a:lnTo>
                  <a:lnTo>
                    <a:pt x="1690" y="112"/>
                  </a:lnTo>
                  <a:lnTo>
                    <a:pt x="1640" y="137"/>
                  </a:lnTo>
                  <a:lnTo>
                    <a:pt x="1637" y="138"/>
                  </a:lnTo>
                  <a:lnTo>
                    <a:pt x="1629" y="144"/>
                  </a:lnTo>
                  <a:lnTo>
                    <a:pt x="1618" y="153"/>
                  </a:lnTo>
                  <a:lnTo>
                    <a:pt x="1605" y="163"/>
                  </a:lnTo>
                  <a:lnTo>
                    <a:pt x="1592" y="176"/>
                  </a:lnTo>
                  <a:lnTo>
                    <a:pt x="1582" y="189"/>
                  </a:lnTo>
                  <a:lnTo>
                    <a:pt x="1576" y="204"/>
                  </a:lnTo>
                  <a:lnTo>
                    <a:pt x="1575" y="217"/>
                  </a:lnTo>
                  <a:lnTo>
                    <a:pt x="1573" y="217"/>
                  </a:lnTo>
                  <a:lnTo>
                    <a:pt x="1569" y="218"/>
                  </a:lnTo>
                  <a:lnTo>
                    <a:pt x="1562" y="220"/>
                  </a:lnTo>
                  <a:lnTo>
                    <a:pt x="1551" y="221"/>
                  </a:lnTo>
                  <a:lnTo>
                    <a:pt x="1538" y="224"/>
                  </a:lnTo>
                  <a:lnTo>
                    <a:pt x="1524" y="229"/>
                  </a:lnTo>
                  <a:lnTo>
                    <a:pt x="1506" y="234"/>
                  </a:lnTo>
                  <a:lnTo>
                    <a:pt x="1487" y="240"/>
                  </a:lnTo>
                  <a:lnTo>
                    <a:pt x="1465" y="247"/>
                  </a:lnTo>
                  <a:lnTo>
                    <a:pt x="1442" y="258"/>
                  </a:lnTo>
                  <a:lnTo>
                    <a:pt x="1417" y="269"/>
                  </a:lnTo>
                  <a:lnTo>
                    <a:pt x="1391" y="282"/>
                  </a:lnTo>
                  <a:lnTo>
                    <a:pt x="1362" y="297"/>
                  </a:lnTo>
                  <a:lnTo>
                    <a:pt x="1333" y="314"/>
                  </a:lnTo>
                  <a:lnTo>
                    <a:pt x="1302" y="333"/>
                  </a:lnTo>
                  <a:lnTo>
                    <a:pt x="1270" y="355"/>
                  </a:lnTo>
                  <a:lnTo>
                    <a:pt x="116" y="750"/>
                  </a:lnTo>
                  <a:lnTo>
                    <a:pt x="107" y="754"/>
                  </a:lnTo>
                  <a:lnTo>
                    <a:pt x="87" y="766"/>
                  </a:lnTo>
                  <a:lnTo>
                    <a:pt x="59" y="789"/>
                  </a:lnTo>
                  <a:lnTo>
                    <a:pt x="32" y="827"/>
                  </a:lnTo>
                  <a:lnTo>
                    <a:pt x="10" y="878"/>
                  </a:lnTo>
                  <a:lnTo>
                    <a:pt x="0" y="946"/>
                  </a:lnTo>
                  <a:lnTo>
                    <a:pt x="10" y="1035"/>
                  </a:lnTo>
                  <a:lnTo>
                    <a:pt x="43" y="1144"/>
                  </a:lnTo>
                  <a:lnTo>
                    <a:pt x="45" y="1147"/>
                  </a:lnTo>
                  <a:lnTo>
                    <a:pt x="49" y="1154"/>
                  </a:lnTo>
                  <a:lnTo>
                    <a:pt x="55" y="1166"/>
                  </a:lnTo>
                  <a:lnTo>
                    <a:pt x="64" y="1179"/>
                  </a:lnTo>
                  <a:lnTo>
                    <a:pt x="75" y="1197"/>
                  </a:lnTo>
                  <a:lnTo>
                    <a:pt x="88" y="1214"/>
                  </a:lnTo>
                  <a:lnTo>
                    <a:pt x="104" y="1233"/>
                  </a:lnTo>
                  <a:lnTo>
                    <a:pt x="122" y="1252"/>
                  </a:lnTo>
                  <a:lnTo>
                    <a:pt x="142" y="1269"/>
                  </a:lnTo>
                  <a:lnTo>
                    <a:pt x="164" y="1285"/>
                  </a:lnTo>
                  <a:lnTo>
                    <a:pt x="187" y="1298"/>
                  </a:lnTo>
                  <a:lnTo>
                    <a:pt x="214" y="1309"/>
                  </a:lnTo>
                  <a:lnTo>
                    <a:pt x="241" y="1314"/>
                  </a:lnTo>
                  <a:lnTo>
                    <a:pt x="270" y="1316"/>
                  </a:lnTo>
                  <a:lnTo>
                    <a:pt x="301" y="1310"/>
                  </a:lnTo>
                  <a:lnTo>
                    <a:pt x="334" y="1298"/>
                  </a:lnTo>
                  <a:lnTo>
                    <a:pt x="1460" y="830"/>
                  </a:lnTo>
                  <a:lnTo>
                    <a:pt x="1463" y="830"/>
                  </a:lnTo>
                  <a:lnTo>
                    <a:pt x="1470" y="828"/>
                  </a:lnTo>
                  <a:lnTo>
                    <a:pt x="1483" y="828"/>
                  </a:lnTo>
                  <a:lnTo>
                    <a:pt x="1499" y="825"/>
                  </a:lnTo>
                  <a:lnTo>
                    <a:pt x="1519" y="824"/>
                  </a:lnTo>
                  <a:lnTo>
                    <a:pt x="1543" y="821"/>
                  </a:lnTo>
                  <a:lnTo>
                    <a:pt x="1569" y="818"/>
                  </a:lnTo>
                  <a:lnTo>
                    <a:pt x="1596" y="814"/>
                  </a:lnTo>
                  <a:lnTo>
                    <a:pt x="1626" y="809"/>
                  </a:lnTo>
                  <a:lnTo>
                    <a:pt x="1655" y="804"/>
                  </a:lnTo>
                  <a:lnTo>
                    <a:pt x="1684" y="798"/>
                  </a:lnTo>
                  <a:lnTo>
                    <a:pt x="1714" y="792"/>
                  </a:lnTo>
                  <a:lnTo>
                    <a:pt x="1742" y="785"/>
                  </a:lnTo>
                  <a:lnTo>
                    <a:pt x="1770" y="776"/>
                  </a:lnTo>
                  <a:lnTo>
                    <a:pt x="1794" y="767"/>
                  </a:lnTo>
                  <a:lnTo>
                    <a:pt x="1818" y="758"/>
                  </a:lnTo>
                  <a:lnTo>
                    <a:pt x="1819" y="760"/>
                  </a:lnTo>
                  <a:lnTo>
                    <a:pt x="1824" y="763"/>
                  </a:lnTo>
                  <a:lnTo>
                    <a:pt x="1831" y="766"/>
                  </a:lnTo>
                  <a:lnTo>
                    <a:pt x="1841" y="770"/>
                  </a:lnTo>
                  <a:lnTo>
                    <a:pt x="1856" y="774"/>
                  </a:lnTo>
                  <a:lnTo>
                    <a:pt x="1873" y="777"/>
                  </a:lnTo>
                  <a:lnTo>
                    <a:pt x="1895" y="779"/>
                  </a:lnTo>
                  <a:lnTo>
                    <a:pt x="1921" y="779"/>
                  </a:lnTo>
                  <a:lnTo>
                    <a:pt x="1925" y="779"/>
                  </a:lnTo>
                  <a:lnTo>
                    <a:pt x="1936" y="776"/>
                  </a:lnTo>
                  <a:lnTo>
                    <a:pt x="1952" y="773"/>
                  </a:lnTo>
                  <a:lnTo>
                    <a:pt x="1973" y="769"/>
                  </a:lnTo>
                  <a:lnTo>
                    <a:pt x="2000" y="764"/>
                  </a:lnTo>
                  <a:lnTo>
                    <a:pt x="2030" y="758"/>
                  </a:lnTo>
                  <a:lnTo>
                    <a:pt x="2064" y="751"/>
                  </a:lnTo>
                  <a:lnTo>
                    <a:pt x="2099" y="744"/>
                  </a:lnTo>
                  <a:lnTo>
                    <a:pt x="2137" y="737"/>
                  </a:lnTo>
                  <a:lnTo>
                    <a:pt x="2174" y="728"/>
                  </a:lnTo>
                  <a:lnTo>
                    <a:pt x="2212" y="719"/>
                  </a:lnTo>
                  <a:lnTo>
                    <a:pt x="2249" y="709"/>
                  </a:lnTo>
                  <a:lnTo>
                    <a:pt x="2285" y="700"/>
                  </a:lnTo>
                  <a:lnTo>
                    <a:pt x="2318" y="690"/>
                  </a:lnTo>
                  <a:lnTo>
                    <a:pt x="2349" y="681"/>
                  </a:lnTo>
                  <a:lnTo>
                    <a:pt x="2375" y="67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3660" y="2497"/>
              <a:ext cx="283" cy="235"/>
            </a:xfrm>
            <a:custGeom>
              <a:avLst/>
              <a:gdLst>
                <a:gd name="T0" fmla="*/ 8 w 725"/>
                <a:gd name="T1" fmla="*/ 162 h 631"/>
                <a:gd name="T2" fmla="*/ 56 w 725"/>
                <a:gd name="T3" fmla="*/ 178 h 631"/>
                <a:gd name="T4" fmla="*/ 129 w 725"/>
                <a:gd name="T5" fmla="*/ 224 h 631"/>
                <a:gd name="T6" fmla="*/ 198 w 725"/>
                <a:gd name="T7" fmla="*/ 318 h 631"/>
                <a:gd name="T8" fmla="*/ 228 w 725"/>
                <a:gd name="T9" fmla="*/ 393 h 631"/>
                <a:gd name="T10" fmla="*/ 235 w 725"/>
                <a:gd name="T11" fmla="*/ 438 h 631"/>
                <a:gd name="T12" fmla="*/ 239 w 725"/>
                <a:gd name="T13" fmla="*/ 511 h 631"/>
                <a:gd name="T14" fmla="*/ 225 w 725"/>
                <a:gd name="T15" fmla="*/ 588 h 631"/>
                <a:gd name="T16" fmla="*/ 207 w 725"/>
                <a:gd name="T17" fmla="*/ 623 h 631"/>
                <a:gd name="T18" fmla="*/ 211 w 725"/>
                <a:gd name="T19" fmla="*/ 626 h 631"/>
                <a:gd name="T20" fmla="*/ 226 w 725"/>
                <a:gd name="T21" fmla="*/ 629 h 631"/>
                <a:gd name="T22" fmla="*/ 254 w 725"/>
                <a:gd name="T23" fmla="*/ 631 h 631"/>
                <a:gd name="T24" fmla="*/ 300 w 725"/>
                <a:gd name="T25" fmla="*/ 626 h 631"/>
                <a:gd name="T26" fmla="*/ 370 w 725"/>
                <a:gd name="T27" fmla="*/ 616 h 631"/>
                <a:gd name="T28" fmla="*/ 471 w 725"/>
                <a:gd name="T29" fmla="*/ 596 h 631"/>
                <a:gd name="T30" fmla="*/ 603 w 725"/>
                <a:gd name="T31" fmla="*/ 564 h 631"/>
                <a:gd name="T32" fmla="*/ 687 w 725"/>
                <a:gd name="T33" fmla="*/ 536 h 631"/>
                <a:gd name="T34" fmla="*/ 709 w 725"/>
                <a:gd name="T35" fmla="*/ 492 h 631"/>
                <a:gd name="T36" fmla="*/ 725 w 725"/>
                <a:gd name="T37" fmla="*/ 408 h 631"/>
                <a:gd name="T38" fmla="*/ 705 w 725"/>
                <a:gd name="T39" fmla="*/ 281 h 631"/>
                <a:gd name="T40" fmla="*/ 670 w 725"/>
                <a:gd name="T41" fmla="*/ 203 h 631"/>
                <a:gd name="T42" fmla="*/ 661 w 725"/>
                <a:gd name="T43" fmla="*/ 188 h 631"/>
                <a:gd name="T44" fmla="*/ 645 w 725"/>
                <a:gd name="T45" fmla="*/ 165 h 631"/>
                <a:gd name="T46" fmla="*/ 622 w 725"/>
                <a:gd name="T47" fmla="*/ 133 h 631"/>
                <a:gd name="T48" fmla="*/ 591 w 725"/>
                <a:gd name="T49" fmla="*/ 98 h 631"/>
                <a:gd name="T50" fmla="*/ 554 w 725"/>
                <a:gd name="T51" fmla="*/ 64 h 631"/>
                <a:gd name="T52" fmla="*/ 510 w 725"/>
                <a:gd name="T53" fmla="*/ 32 h 631"/>
                <a:gd name="T54" fmla="*/ 462 w 725"/>
                <a:gd name="T55" fmla="*/ 9 h 631"/>
                <a:gd name="T56" fmla="*/ 434 w 725"/>
                <a:gd name="T57" fmla="*/ 0 h 631"/>
                <a:gd name="T58" fmla="*/ 417 w 725"/>
                <a:gd name="T59" fmla="*/ 3 h 631"/>
                <a:gd name="T60" fmla="*/ 385 w 725"/>
                <a:gd name="T61" fmla="*/ 9 h 631"/>
                <a:gd name="T62" fmla="*/ 340 w 725"/>
                <a:gd name="T63" fmla="*/ 19 h 631"/>
                <a:gd name="T64" fmla="*/ 281 w 725"/>
                <a:gd name="T65" fmla="*/ 37 h 631"/>
                <a:gd name="T66" fmla="*/ 213 w 725"/>
                <a:gd name="T67" fmla="*/ 60 h 631"/>
                <a:gd name="T68" fmla="*/ 133 w 725"/>
                <a:gd name="T69" fmla="*/ 92 h 631"/>
                <a:gd name="T70" fmla="*/ 47 w 725"/>
                <a:gd name="T71" fmla="*/ 13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5" h="631">
                  <a:moveTo>
                    <a:pt x="0" y="160"/>
                  </a:moveTo>
                  <a:lnTo>
                    <a:pt x="8" y="162"/>
                  </a:lnTo>
                  <a:lnTo>
                    <a:pt x="27" y="168"/>
                  </a:lnTo>
                  <a:lnTo>
                    <a:pt x="56" y="178"/>
                  </a:lnTo>
                  <a:lnTo>
                    <a:pt x="91" y="197"/>
                  </a:lnTo>
                  <a:lnTo>
                    <a:pt x="129" y="224"/>
                  </a:lnTo>
                  <a:lnTo>
                    <a:pt x="165" y="265"/>
                  </a:lnTo>
                  <a:lnTo>
                    <a:pt x="198" y="318"/>
                  </a:lnTo>
                  <a:lnTo>
                    <a:pt x="226" y="386"/>
                  </a:lnTo>
                  <a:lnTo>
                    <a:pt x="228" y="393"/>
                  </a:lnTo>
                  <a:lnTo>
                    <a:pt x="232" y="411"/>
                  </a:lnTo>
                  <a:lnTo>
                    <a:pt x="235" y="438"/>
                  </a:lnTo>
                  <a:lnTo>
                    <a:pt x="239" y="473"/>
                  </a:lnTo>
                  <a:lnTo>
                    <a:pt x="239" y="511"/>
                  </a:lnTo>
                  <a:lnTo>
                    <a:pt x="235" y="550"/>
                  </a:lnTo>
                  <a:lnTo>
                    <a:pt x="225" y="588"/>
                  </a:lnTo>
                  <a:lnTo>
                    <a:pt x="207" y="623"/>
                  </a:lnTo>
                  <a:lnTo>
                    <a:pt x="207" y="623"/>
                  </a:lnTo>
                  <a:lnTo>
                    <a:pt x="209" y="625"/>
                  </a:lnTo>
                  <a:lnTo>
                    <a:pt x="211" y="626"/>
                  </a:lnTo>
                  <a:lnTo>
                    <a:pt x="217" y="628"/>
                  </a:lnTo>
                  <a:lnTo>
                    <a:pt x="226" y="629"/>
                  </a:lnTo>
                  <a:lnTo>
                    <a:pt x="238" y="631"/>
                  </a:lnTo>
                  <a:lnTo>
                    <a:pt x="254" y="631"/>
                  </a:lnTo>
                  <a:lnTo>
                    <a:pt x="274" y="629"/>
                  </a:lnTo>
                  <a:lnTo>
                    <a:pt x="300" y="626"/>
                  </a:lnTo>
                  <a:lnTo>
                    <a:pt x="332" y="622"/>
                  </a:lnTo>
                  <a:lnTo>
                    <a:pt x="370" y="616"/>
                  </a:lnTo>
                  <a:lnTo>
                    <a:pt x="417" y="607"/>
                  </a:lnTo>
                  <a:lnTo>
                    <a:pt x="471" y="596"/>
                  </a:lnTo>
                  <a:lnTo>
                    <a:pt x="532" y="581"/>
                  </a:lnTo>
                  <a:lnTo>
                    <a:pt x="603" y="564"/>
                  </a:lnTo>
                  <a:lnTo>
                    <a:pt x="683" y="542"/>
                  </a:lnTo>
                  <a:lnTo>
                    <a:pt x="687" y="536"/>
                  </a:lnTo>
                  <a:lnTo>
                    <a:pt x="698" y="520"/>
                  </a:lnTo>
                  <a:lnTo>
                    <a:pt x="709" y="492"/>
                  </a:lnTo>
                  <a:lnTo>
                    <a:pt x="720" y="456"/>
                  </a:lnTo>
                  <a:lnTo>
                    <a:pt x="725" y="408"/>
                  </a:lnTo>
                  <a:lnTo>
                    <a:pt x="721" y="350"/>
                  </a:lnTo>
                  <a:lnTo>
                    <a:pt x="705" y="281"/>
                  </a:lnTo>
                  <a:lnTo>
                    <a:pt x="671" y="204"/>
                  </a:lnTo>
                  <a:lnTo>
                    <a:pt x="670" y="203"/>
                  </a:lnTo>
                  <a:lnTo>
                    <a:pt x="667" y="197"/>
                  </a:lnTo>
                  <a:lnTo>
                    <a:pt x="661" y="188"/>
                  </a:lnTo>
                  <a:lnTo>
                    <a:pt x="654" y="178"/>
                  </a:lnTo>
                  <a:lnTo>
                    <a:pt x="645" y="165"/>
                  </a:lnTo>
                  <a:lnTo>
                    <a:pt x="635" y="149"/>
                  </a:lnTo>
                  <a:lnTo>
                    <a:pt x="622" y="133"/>
                  </a:lnTo>
                  <a:lnTo>
                    <a:pt x="607" y="115"/>
                  </a:lnTo>
                  <a:lnTo>
                    <a:pt x="591" y="98"/>
                  </a:lnTo>
                  <a:lnTo>
                    <a:pt x="572" y="80"/>
                  </a:lnTo>
                  <a:lnTo>
                    <a:pt x="554" y="64"/>
                  </a:lnTo>
                  <a:lnTo>
                    <a:pt x="533" y="47"/>
                  </a:lnTo>
                  <a:lnTo>
                    <a:pt x="510" y="32"/>
                  </a:lnTo>
                  <a:lnTo>
                    <a:pt x="487" y="19"/>
                  </a:lnTo>
                  <a:lnTo>
                    <a:pt x="462" y="9"/>
                  </a:lnTo>
                  <a:lnTo>
                    <a:pt x="436" y="0"/>
                  </a:lnTo>
                  <a:lnTo>
                    <a:pt x="434" y="0"/>
                  </a:lnTo>
                  <a:lnTo>
                    <a:pt x="427" y="2"/>
                  </a:lnTo>
                  <a:lnTo>
                    <a:pt x="417" y="3"/>
                  </a:lnTo>
                  <a:lnTo>
                    <a:pt x="402" y="5"/>
                  </a:lnTo>
                  <a:lnTo>
                    <a:pt x="385" y="9"/>
                  </a:lnTo>
                  <a:lnTo>
                    <a:pt x="364" y="13"/>
                  </a:lnTo>
                  <a:lnTo>
                    <a:pt x="340" y="19"/>
                  </a:lnTo>
                  <a:lnTo>
                    <a:pt x="312" y="26"/>
                  </a:lnTo>
                  <a:lnTo>
                    <a:pt x="281" y="37"/>
                  </a:lnTo>
                  <a:lnTo>
                    <a:pt x="248" y="47"/>
                  </a:lnTo>
                  <a:lnTo>
                    <a:pt x="213" y="60"/>
                  </a:lnTo>
                  <a:lnTo>
                    <a:pt x="174" y="74"/>
                  </a:lnTo>
                  <a:lnTo>
                    <a:pt x="133" y="92"/>
                  </a:lnTo>
                  <a:lnTo>
                    <a:pt x="91" y="112"/>
                  </a:lnTo>
                  <a:lnTo>
                    <a:pt x="47" y="136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E8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auto">
            <a:xfrm>
              <a:off x="3660" y="2495"/>
              <a:ext cx="219" cy="85"/>
            </a:xfrm>
            <a:custGeom>
              <a:avLst/>
              <a:gdLst>
                <a:gd name="T0" fmla="*/ 0 w 574"/>
                <a:gd name="T1" fmla="*/ 160 h 227"/>
                <a:gd name="T2" fmla="*/ 2 w 574"/>
                <a:gd name="T3" fmla="*/ 159 h 227"/>
                <a:gd name="T4" fmla="*/ 8 w 574"/>
                <a:gd name="T5" fmla="*/ 156 h 227"/>
                <a:gd name="T6" fmla="*/ 16 w 574"/>
                <a:gd name="T7" fmla="*/ 150 h 227"/>
                <a:gd name="T8" fmla="*/ 30 w 574"/>
                <a:gd name="T9" fmla="*/ 141 h 227"/>
                <a:gd name="T10" fmla="*/ 44 w 574"/>
                <a:gd name="T11" fmla="*/ 133 h 227"/>
                <a:gd name="T12" fmla="*/ 64 w 574"/>
                <a:gd name="T13" fmla="*/ 121 h 227"/>
                <a:gd name="T14" fmla="*/ 86 w 574"/>
                <a:gd name="T15" fmla="*/ 109 h 227"/>
                <a:gd name="T16" fmla="*/ 113 w 574"/>
                <a:gd name="T17" fmla="*/ 98 h 227"/>
                <a:gd name="T18" fmla="*/ 142 w 574"/>
                <a:gd name="T19" fmla="*/ 85 h 227"/>
                <a:gd name="T20" fmla="*/ 175 w 574"/>
                <a:gd name="T21" fmla="*/ 70 h 227"/>
                <a:gd name="T22" fmla="*/ 210 w 574"/>
                <a:gd name="T23" fmla="*/ 57 h 227"/>
                <a:gd name="T24" fmla="*/ 249 w 574"/>
                <a:gd name="T25" fmla="*/ 44 h 227"/>
                <a:gd name="T26" fmla="*/ 292 w 574"/>
                <a:gd name="T27" fmla="*/ 32 h 227"/>
                <a:gd name="T28" fmla="*/ 337 w 574"/>
                <a:gd name="T29" fmla="*/ 21 h 227"/>
                <a:gd name="T30" fmla="*/ 385 w 574"/>
                <a:gd name="T31" fmla="*/ 9 h 227"/>
                <a:gd name="T32" fmla="*/ 436 w 574"/>
                <a:gd name="T33" fmla="*/ 0 h 227"/>
                <a:gd name="T34" fmla="*/ 439 w 574"/>
                <a:gd name="T35" fmla="*/ 2 h 227"/>
                <a:gd name="T36" fmla="*/ 447 w 574"/>
                <a:gd name="T37" fmla="*/ 3 h 227"/>
                <a:gd name="T38" fmla="*/ 460 w 574"/>
                <a:gd name="T39" fmla="*/ 9 h 227"/>
                <a:gd name="T40" fmla="*/ 479 w 574"/>
                <a:gd name="T41" fmla="*/ 16 h 227"/>
                <a:gd name="T42" fmla="*/ 500 w 574"/>
                <a:gd name="T43" fmla="*/ 26 h 227"/>
                <a:gd name="T44" fmla="*/ 523 w 574"/>
                <a:gd name="T45" fmla="*/ 41 h 227"/>
                <a:gd name="T46" fmla="*/ 548 w 574"/>
                <a:gd name="T47" fmla="*/ 58 h 227"/>
                <a:gd name="T48" fmla="*/ 574 w 574"/>
                <a:gd name="T49" fmla="*/ 80 h 227"/>
                <a:gd name="T50" fmla="*/ 570 w 574"/>
                <a:gd name="T51" fmla="*/ 82 h 227"/>
                <a:gd name="T52" fmla="*/ 559 w 574"/>
                <a:gd name="T53" fmla="*/ 83 h 227"/>
                <a:gd name="T54" fmla="*/ 543 w 574"/>
                <a:gd name="T55" fmla="*/ 88 h 227"/>
                <a:gd name="T56" fmla="*/ 520 w 574"/>
                <a:gd name="T57" fmla="*/ 92 h 227"/>
                <a:gd name="T58" fmla="*/ 494 w 574"/>
                <a:gd name="T59" fmla="*/ 99 h 227"/>
                <a:gd name="T60" fmla="*/ 463 w 574"/>
                <a:gd name="T61" fmla="*/ 106 h 227"/>
                <a:gd name="T62" fmla="*/ 430 w 574"/>
                <a:gd name="T63" fmla="*/ 115 h 227"/>
                <a:gd name="T64" fmla="*/ 395 w 574"/>
                <a:gd name="T65" fmla="*/ 124 h 227"/>
                <a:gd name="T66" fmla="*/ 357 w 574"/>
                <a:gd name="T67" fmla="*/ 134 h 227"/>
                <a:gd name="T68" fmla="*/ 321 w 574"/>
                <a:gd name="T69" fmla="*/ 146 h 227"/>
                <a:gd name="T70" fmla="*/ 283 w 574"/>
                <a:gd name="T71" fmla="*/ 159 h 227"/>
                <a:gd name="T72" fmla="*/ 248 w 574"/>
                <a:gd name="T73" fmla="*/ 171 h 227"/>
                <a:gd name="T74" fmla="*/ 213 w 574"/>
                <a:gd name="T75" fmla="*/ 185 h 227"/>
                <a:gd name="T76" fmla="*/ 182 w 574"/>
                <a:gd name="T77" fmla="*/ 198 h 227"/>
                <a:gd name="T78" fmla="*/ 153 w 574"/>
                <a:gd name="T79" fmla="*/ 213 h 227"/>
                <a:gd name="T80" fmla="*/ 130 w 574"/>
                <a:gd name="T81" fmla="*/ 227 h 227"/>
                <a:gd name="T82" fmla="*/ 127 w 574"/>
                <a:gd name="T83" fmla="*/ 224 h 227"/>
                <a:gd name="T84" fmla="*/ 121 w 574"/>
                <a:gd name="T85" fmla="*/ 219 h 227"/>
                <a:gd name="T86" fmla="*/ 110 w 574"/>
                <a:gd name="T87" fmla="*/ 210 h 227"/>
                <a:gd name="T88" fmla="*/ 95 w 574"/>
                <a:gd name="T89" fmla="*/ 198 h 227"/>
                <a:gd name="T90" fmla="*/ 76 w 574"/>
                <a:gd name="T91" fmla="*/ 188 h 227"/>
                <a:gd name="T92" fmla="*/ 54 w 574"/>
                <a:gd name="T93" fmla="*/ 176 h 227"/>
                <a:gd name="T94" fmla="*/ 28 w 574"/>
                <a:gd name="T95" fmla="*/ 168 h 227"/>
                <a:gd name="T96" fmla="*/ 0 w 574"/>
                <a:gd name="T97" fmla="*/ 16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4" h="227">
                  <a:moveTo>
                    <a:pt x="0" y="160"/>
                  </a:moveTo>
                  <a:lnTo>
                    <a:pt x="2" y="159"/>
                  </a:lnTo>
                  <a:lnTo>
                    <a:pt x="8" y="156"/>
                  </a:lnTo>
                  <a:lnTo>
                    <a:pt x="16" y="150"/>
                  </a:lnTo>
                  <a:lnTo>
                    <a:pt x="30" y="141"/>
                  </a:lnTo>
                  <a:lnTo>
                    <a:pt x="44" y="133"/>
                  </a:lnTo>
                  <a:lnTo>
                    <a:pt x="64" y="121"/>
                  </a:lnTo>
                  <a:lnTo>
                    <a:pt x="86" y="109"/>
                  </a:lnTo>
                  <a:lnTo>
                    <a:pt x="113" y="98"/>
                  </a:lnTo>
                  <a:lnTo>
                    <a:pt x="142" y="85"/>
                  </a:lnTo>
                  <a:lnTo>
                    <a:pt x="175" y="70"/>
                  </a:lnTo>
                  <a:lnTo>
                    <a:pt x="210" y="57"/>
                  </a:lnTo>
                  <a:lnTo>
                    <a:pt x="249" y="44"/>
                  </a:lnTo>
                  <a:lnTo>
                    <a:pt x="292" y="32"/>
                  </a:lnTo>
                  <a:lnTo>
                    <a:pt x="337" y="21"/>
                  </a:lnTo>
                  <a:lnTo>
                    <a:pt x="385" y="9"/>
                  </a:lnTo>
                  <a:lnTo>
                    <a:pt x="436" y="0"/>
                  </a:lnTo>
                  <a:lnTo>
                    <a:pt x="439" y="2"/>
                  </a:lnTo>
                  <a:lnTo>
                    <a:pt x="447" y="3"/>
                  </a:lnTo>
                  <a:lnTo>
                    <a:pt x="460" y="9"/>
                  </a:lnTo>
                  <a:lnTo>
                    <a:pt x="479" y="16"/>
                  </a:lnTo>
                  <a:lnTo>
                    <a:pt x="500" y="26"/>
                  </a:lnTo>
                  <a:lnTo>
                    <a:pt x="523" y="41"/>
                  </a:lnTo>
                  <a:lnTo>
                    <a:pt x="548" y="58"/>
                  </a:lnTo>
                  <a:lnTo>
                    <a:pt x="574" y="80"/>
                  </a:lnTo>
                  <a:lnTo>
                    <a:pt x="570" y="82"/>
                  </a:lnTo>
                  <a:lnTo>
                    <a:pt x="559" y="83"/>
                  </a:lnTo>
                  <a:lnTo>
                    <a:pt x="543" y="88"/>
                  </a:lnTo>
                  <a:lnTo>
                    <a:pt x="520" y="92"/>
                  </a:lnTo>
                  <a:lnTo>
                    <a:pt x="494" y="99"/>
                  </a:lnTo>
                  <a:lnTo>
                    <a:pt x="463" y="106"/>
                  </a:lnTo>
                  <a:lnTo>
                    <a:pt x="430" y="115"/>
                  </a:lnTo>
                  <a:lnTo>
                    <a:pt x="395" y="124"/>
                  </a:lnTo>
                  <a:lnTo>
                    <a:pt x="357" y="134"/>
                  </a:lnTo>
                  <a:lnTo>
                    <a:pt x="321" y="146"/>
                  </a:lnTo>
                  <a:lnTo>
                    <a:pt x="283" y="159"/>
                  </a:lnTo>
                  <a:lnTo>
                    <a:pt x="248" y="171"/>
                  </a:lnTo>
                  <a:lnTo>
                    <a:pt x="213" y="185"/>
                  </a:lnTo>
                  <a:lnTo>
                    <a:pt x="182" y="198"/>
                  </a:lnTo>
                  <a:lnTo>
                    <a:pt x="153" y="213"/>
                  </a:lnTo>
                  <a:lnTo>
                    <a:pt x="130" y="227"/>
                  </a:lnTo>
                  <a:lnTo>
                    <a:pt x="127" y="224"/>
                  </a:lnTo>
                  <a:lnTo>
                    <a:pt x="121" y="219"/>
                  </a:lnTo>
                  <a:lnTo>
                    <a:pt x="110" y="210"/>
                  </a:lnTo>
                  <a:lnTo>
                    <a:pt x="95" y="198"/>
                  </a:lnTo>
                  <a:lnTo>
                    <a:pt x="76" y="188"/>
                  </a:lnTo>
                  <a:lnTo>
                    <a:pt x="54" y="176"/>
                  </a:lnTo>
                  <a:lnTo>
                    <a:pt x="28" y="16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auto">
            <a:xfrm rot="113663">
              <a:off x="3654" y="2484"/>
              <a:ext cx="182" cy="73"/>
            </a:xfrm>
            <a:custGeom>
              <a:avLst/>
              <a:gdLst>
                <a:gd name="T0" fmla="*/ 0 w 481"/>
                <a:gd name="T1" fmla="*/ 160 h 172"/>
                <a:gd name="T2" fmla="*/ 2 w 481"/>
                <a:gd name="T3" fmla="*/ 159 h 172"/>
                <a:gd name="T4" fmla="*/ 8 w 481"/>
                <a:gd name="T5" fmla="*/ 155 h 172"/>
                <a:gd name="T6" fmla="*/ 18 w 481"/>
                <a:gd name="T7" fmla="*/ 149 h 172"/>
                <a:gd name="T8" fmla="*/ 31 w 481"/>
                <a:gd name="T9" fmla="*/ 140 h 172"/>
                <a:gd name="T10" fmla="*/ 47 w 481"/>
                <a:gd name="T11" fmla="*/ 130 h 172"/>
                <a:gd name="T12" fmla="*/ 67 w 481"/>
                <a:gd name="T13" fmla="*/ 118 h 172"/>
                <a:gd name="T14" fmla="*/ 91 w 481"/>
                <a:gd name="T15" fmla="*/ 105 h 172"/>
                <a:gd name="T16" fmla="*/ 118 w 481"/>
                <a:gd name="T17" fmla="*/ 92 h 172"/>
                <a:gd name="T18" fmla="*/ 147 w 481"/>
                <a:gd name="T19" fmla="*/ 77 h 172"/>
                <a:gd name="T20" fmla="*/ 181 w 481"/>
                <a:gd name="T21" fmla="*/ 64 h 172"/>
                <a:gd name="T22" fmla="*/ 216 w 481"/>
                <a:gd name="T23" fmla="*/ 51 h 172"/>
                <a:gd name="T24" fmla="*/ 255 w 481"/>
                <a:gd name="T25" fmla="*/ 38 h 172"/>
                <a:gd name="T26" fmla="*/ 296 w 481"/>
                <a:gd name="T27" fmla="*/ 26 h 172"/>
                <a:gd name="T28" fmla="*/ 340 w 481"/>
                <a:gd name="T29" fmla="*/ 16 h 172"/>
                <a:gd name="T30" fmla="*/ 386 w 481"/>
                <a:gd name="T31" fmla="*/ 8 h 172"/>
                <a:gd name="T32" fmla="*/ 436 w 481"/>
                <a:gd name="T33" fmla="*/ 0 h 172"/>
                <a:gd name="T34" fmla="*/ 481 w 481"/>
                <a:gd name="T35" fmla="*/ 16 h 172"/>
                <a:gd name="T36" fmla="*/ 478 w 481"/>
                <a:gd name="T37" fmla="*/ 16 h 172"/>
                <a:gd name="T38" fmla="*/ 469 w 481"/>
                <a:gd name="T39" fmla="*/ 18 h 172"/>
                <a:gd name="T40" fmla="*/ 457 w 481"/>
                <a:gd name="T41" fmla="*/ 21 h 172"/>
                <a:gd name="T42" fmla="*/ 440 w 481"/>
                <a:gd name="T43" fmla="*/ 25 h 172"/>
                <a:gd name="T44" fmla="*/ 418 w 481"/>
                <a:gd name="T45" fmla="*/ 29 h 172"/>
                <a:gd name="T46" fmla="*/ 392 w 481"/>
                <a:gd name="T47" fmla="*/ 35 h 172"/>
                <a:gd name="T48" fmla="*/ 364 w 481"/>
                <a:gd name="T49" fmla="*/ 42 h 172"/>
                <a:gd name="T50" fmla="*/ 334 w 481"/>
                <a:gd name="T51" fmla="*/ 51 h 172"/>
                <a:gd name="T52" fmla="*/ 300 w 481"/>
                <a:gd name="T53" fmla="*/ 61 h 172"/>
                <a:gd name="T54" fmla="*/ 265 w 481"/>
                <a:gd name="T55" fmla="*/ 73 h 172"/>
                <a:gd name="T56" fmla="*/ 229 w 481"/>
                <a:gd name="T57" fmla="*/ 86 h 172"/>
                <a:gd name="T58" fmla="*/ 191 w 481"/>
                <a:gd name="T59" fmla="*/ 99 h 172"/>
                <a:gd name="T60" fmla="*/ 153 w 481"/>
                <a:gd name="T61" fmla="*/ 115 h 172"/>
                <a:gd name="T62" fmla="*/ 114 w 481"/>
                <a:gd name="T63" fmla="*/ 133 h 172"/>
                <a:gd name="T64" fmla="*/ 76 w 481"/>
                <a:gd name="T65" fmla="*/ 152 h 172"/>
                <a:gd name="T66" fmla="*/ 40 w 481"/>
                <a:gd name="T67" fmla="*/ 172 h 172"/>
                <a:gd name="T68" fmla="*/ 0 w 481"/>
                <a:gd name="T69" fmla="*/ 16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1" h="172">
                  <a:moveTo>
                    <a:pt x="0" y="160"/>
                  </a:moveTo>
                  <a:lnTo>
                    <a:pt x="2" y="159"/>
                  </a:lnTo>
                  <a:lnTo>
                    <a:pt x="8" y="155"/>
                  </a:lnTo>
                  <a:lnTo>
                    <a:pt x="18" y="149"/>
                  </a:lnTo>
                  <a:lnTo>
                    <a:pt x="31" y="140"/>
                  </a:lnTo>
                  <a:lnTo>
                    <a:pt x="47" y="130"/>
                  </a:lnTo>
                  <a:lnTo>
                    <a:pt x="67" y="118"/>
                  </a:lnTo>
                  <a:lnTo>
                    <a:pt x="91" y="105"/>
                  </a:lnTo>
                  <a:lnTo>
                    <a:pt x="118" y="92"/>
                  </a:lnTo>
                  <a:lnTo>
                    <a:pt x="147" y="77"/>
                  </a:lnTo>
                  <a:lnTo>
                    <a:pt x="181" y="64"/>
                  </a:lnTo>
                  <a:lnTo>
                    <a:pt x="216" y="51"/>
                  </a:lnTo>
                  <a:lnTo>
                    <a:pt x="255" y="38"/>
                  </a:lnTo>
                  <a:lnTo>
                    <a:pt x="296" y="26"/>
                  </a:lnTo>
                  <a:lnTo>
                    <a:pt x="340" y="16"/>
                  </a:lnTo>
                  <a:lnTo>
                    <a:pt x="386" y="8"/>
                  </a:lnTo>
                  <a:lnTo>
                    <a:pt x="436" y="0"/>
                  </a:lnTo>
                  <a:lnTo>
                    <a:pt x="481" y="16"/>
                  </a:lnTo>
                  <a:lnTo>
                    <a:pt x="478" y="16"/>
                  </a:lnTo>
                  <a:lnTo>
                    <a:pt x="469" y="18"/>
                  </a:lnTo>
                  <a:lnTo>
                    <a:pt x="457" y="21"/>
                  </a:lnTo>
                  <a:lnTo>
                    <a:pt x="440" y="25"/>
                  </a:lnTo>
                  <a:lnTo>
                    <a:pt x="418" y="29"/>
                  </a:lnTo>
                  <a:lnTo>
                    <a:pt x="392" y="35"/>
                  </a:lnTo>
                  <a:lnTo>
                    <a:pt x="364" y="42"/>
                  </a:lnTo>
                  <a:lnTo>
                    <a:pt x="334" y="51"/>
                  </a:lnTo>
                  <a:lnTo>
                    <a:pt x="300" y="61"/>
                  </a:lnTo>
                  <a:lnTo>
                    <a:pt x="265" y="73"/>
                  </a:lnTo>
                  <a:lnTo>
                    <a:pt x="229" y="86"/>
                  </a:lnTo>
                  <a:lnTo>
                    <a:pt x="191" y="99"/>
                  </a:lnTo>
                  <a:lnTo>
                    <a:pt x="153" y="115"/>
                  </a:lnTo>
                  <a:lnTo>
                    <a:pt x="114" y="133"/>
                  </a:lnTo>
                  <a:lnTo>
                    <a:pt x="76" y="152"/>
                  </a:lnTo>
                  <a:lnTo>
                    <a:pt x="40" y="172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auto">
            <a:xfrm>
              <a:off x="3740" y="2624"/>
              <a:ext cx="184" cy="100"/>
            </a:xfrm>
            <a:custGeom>
              <a:avLst/>
              <a:gdLst>
                <a:gd name="T0" fmla="*/ 0 w 505"/>
                <a:gd name="T1" fmla="*/ 268 h 268"/>
                <a:gd name="T2" fmla="*/ 2 w 505"/>
                <a:gd name="T3" fmla="*/ 268 h 268"/>
                <a:gd name="T4" fmla="*/ 8 w 505"/>
                <a:gd name="T5" fmla="*/ 268 h 268"/>
                <a:gd name="T6" fmla="*/ 18 w 505"/>
                <a:gd name="T7" fmla="*/ 267 h 268"/>
                <a:gd name="T8" fmla="*/ 31 w 505"/>
                <a:gd name="T9" fmla="*/ 265 h 268"/>
                <a:gd name="T10" fmla="*/ 47 w 505"/>
                <a:gd name="T11" fmla="*/ 264 h 268"/>
                <a:gd name="T12" fmla="*/ 67 w 505"/>
                <a:gd name="T13" fmla="*/ 261 h 268"/>
                <a:gd name="T14" fmla="*/ 92 w 505"/>
                <a:gd name="T15" fmla="*/ 258 h 268"/>
                <a:gd name="T16" fmla="*/ 121 w 505"/>
                <a:gd name="T17" fmla="*/ 254 h 268"/>
                <a:gd name="T18" fmla="*/ 153 w 505"/>
                <a:gd name="T19" fmla="*/ 248 h 268"/>
                <a:gd name="T20" fmla="*/ 188 w 505"/>
                <a:gd name="T21" fmla="*/ 242 h 268"/>
                <a:gd name="T22" fmla="*/ 229 w 505"/>
                <a:gd name="T23" fmla="*/ 235 h 268"/>
                <a:gd name="T24" fmla="*/ 271 w 505"/>
                <a:gd name="T25" fmla="*/ 225 h 268"/>
                <a:gd name="T26" fmla="*/ 319 w 505"/>
                <a:gd name="T27" fmla="*/ 214 h 268"/>
                <a:gd name="T28" fmla="*/ 370 w 505"/>
                <a:gd name="T29" fmla="*/ 203 h 268"/>
                <a:gd name="T30" fmla="*/ 425 w 505"/>
                <a:gd name="T31" fmla="*/ 190 h 268"/>
                <a:gd name="T32" fmla="*/ 485 w 505"/>
                <a:gd name="T33" fmla="*/ 174 h 268"/>
                <a:gd name="T34" fmla="*/ 489 w 505"/>
                <a:gd name="T35" fmla="*/ 163 h 268"/>
                <a:gd name="T36" fmla="*/ 500 w 505"/>
                <a:gd name="T37" fmla="*/ 131 h 268"/>
                <a:gd name="T38" fmla="*/ 505 w 505"/>
                <a:gd name="T39" fmla="*/ 78 h 268"/>
                <a:gd name="T40" fmla="*/ 501 w 505"/>
                <a:gd name="T41" fmla="*/ 0 h 268"/>
                <a:gd name="T42" fmla="*/ 18 w 505"/>
                <a:gd name="T43" fmla="*/ 111 h 268"/>
                <a:gd name="T44" fmla="*/ 19 w 505"/>
                <a:gd name="T45" fmla="*/ 130 h 268"/>
                <a:gd name="T46" fmla="*/ 21 w 505"/>
                <a:gd name="T47" fmla="*/ 177 h 268"/>
                <a:gd name="T48" fmla="*/ 16 w 505"/>
                <a:gd name="T49" fmla="*/ 229 h 268"/>
                <a:gd name="T50" fmla="*/ 0 w 505"/>
                <a:gd name="T51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5" h="268">
                  <a:moveTo>
                    <a:pt x="0" y="268"/>
                  </a:moveTo>
                  <a:lnTo>
                    <a:pt x="2" y="268"/>
                  </a:lnTo>
                  <a:lnTo>
                    <a:pt x="8" y="268"/>
                  </a:lnTo>
                  <a:lnTo>
                    <a:pt x="18" y="267"/>
                  </a:lnTo>
                  <a:lnTo>
                    <a:pt x="31" y="265"/>
                  </a:lnTo>
                  <a:lnTo>
                    <a:pt x="47" y="264"/>
                  </a:lnTo>
                  <a:lnTo>
                    <a:pt x="67" y="261"/>
                  </a:lnTo>
                  <a:lnTo>
                    <a:pt x="92" y="258"/>
                  </a:lnTo>
                  <a:lnTo>
                    <a:pt x="121" y="254"/>
                  </a:lnTo>
                  <a:lnTo>
                    <a:pt x="153" y="248"/>
                  </a:lnTo>
                  <a:lnTo>
                    <a:pt x="188" y="242"/>
                  </a:lnTo>
                  <a:lnTo>
                    <a:pt x="229" y="235"/>
                  </a:lnTo>
                  <a:lnTo>
                    <a:pt x="271" y="225"/>
                  </a:lnTo>
                  <a:lnTo>
                    <a:pt x="319" y="214"/>
                  </a:lnTo>
                  <a:lnTo>
                    <a:pt x="370" y="203"/>
                  </a:lnTo>
                  <a:lnTo>
                    <a:pt x="425" y="190"/>
                  </a:lnTo>
                  <a:lnTo>
                    <a:pt x="485" y="174"/>
                  </a:lnTo>
                  <a:lnTo>
                    <a:pt x="489" y="163"/>
                  </a:lnTo>
                  <a:lnTo>
                    <a:pt x="500" y="131"/>
                  </a:lnTo>
                  <a:lnTo>
                    <a:pt x="505" y="78"/>
                  </a:lnTo>
                  <a:lnTo>
                    <a:pt x="501" y="0"/>
                  </a:lnTo>
                  <a:lnTo>
                    <a:pt x="18" y="111"/>
                  </a:lnTo>
                  <a:lnTo>
                    <a:pt x="19" y="130"/>
                  </a:lnTo>
                  <a:lnTo>
                    <a:pt x="21" y="177"/>
                  </a:lnTo>
                  <a:lnTo>
                    <a:pt x="16" y="229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3708" y="2578"/>
              <a:ext cx="50" cy="154"/>
            </a:xfrm>
            <a:custGeom>
              <a:avLst/>
              <a:gdLst>
                <a:gd name="T0" fmla="*/ 0 w 135"/>
                <a:gd name="T1" fmla="*/ 11 h 415"/>
                <a:gd name="T2" fmla="*/ 4 w 135"/>
                <a:gd name="T3" fmla="*/ 14 h 415"/>
                <a:gd name="T4" fmla="*/ 15 w 135"/>
                <a:gd name="T5" fmla="*/ 24 h 415"/>
                <a:gd name="T6" fmla="*/ 29 w 135"/>
                <a:gd name="T7" fmla="*/ 42 h 415"/>
                <a:gd name="T8" fmla="*/ 45 w 135"/>
                <a:gd name="T9" fmla="*/ 64 h 415"/>
                <a:gd name="T10" fmla="*/ 63 w 135"/>
                <a:gd name="T11" fmla="*/ 93 h 415"/>
                <a:gd name="T12" fmla="*/ 80 w 135"/>
                <a:gd name="T13" fmla="*/ 125 h 415"/>
                <a:gd name="T14" fmla="*/ 93 w 135"/>
                <a:gd name="T15" fmla="*/ 164 h 415"/>
                <a:gd name="T16" fmla="*/ 102 w 135"/>
                <a:gd name="T17" fmla="*/ 206 h 415"/>
                <a:gd name="T18" fmla="*/ 103 w 135"/>
                <a:gd name="T19" fmla="*/ 225 h 415"/>
                <a:gd name="T20" fmla="*/ 105 w 135"/>
                <a:gd name="T21" fmla="*/ 275 h 415"/>
                <a:gd name="T22" fmla="*/ 98 w 135"/>
                <a:gd name="T23" fmla="*/ 340 h 415"/>
                <a:gd name="T24" fmla="*/ 77 w 135"/>
                <a:gd name="T25" fmla="*/ 409 h 415"/>
                <a:gd name="T26" fmla="*/ 102 w 135"/>
                <a:gd name="T27" fmla="*/ 415 h 415"/>
                <a:gd name="T28" fmla="*/ 106 w 135"/>
                <a:gd name="T29" fmla="*/ 404 h 415"/>
                <a:gd name="T30" fmla="*/ 116 w 135"/>
                <a:gd name="T31" fmla="*/ 378 h 415"/>
                <a:gd name="T32" fmla="*/ 128 w 135"/>
                <a:gd name="T33" fmla="*/ 336 h 415"/>
                <a:gd name="T34" fmla="*/ 135 w 135"/>
                <a:gd name="T35" fmla="*/ 282 h 415"/>
                <a:gd name="T36" fmla="*/ 132 w 135"/>
                <a:gd name="T37" fmla="*/ 218 h 415"/>
                <a:gd name="T38" fmla="*/ 116 w 135"/>
                <a:gd name="T39" fmla="*/ 148 h 415"/>
                <a:gd name="T40" fmla="*/ 80 w 135"/>
                <a:gd name="T41" fmla="*/ 75 h 415"/>
                <a:gd name="T42" fmla="*/ 20 w 135"/>
                <a:gd name="T43" fmla="*/ 0 h 415"/>
                <a:gd name="T44" fmla="*/ 0 w 135"/>
                <a:gd name="T45" fmla="*/ 11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5" h="415">
                  <a:moveTo>
                    <a:pt x="0" y="11"/>
                  </a:moveTo>
                  <a:lnTo>
                    <a:pt x="4" y="14"/>
                  </a:lnTo>
                  <a:lnTo>
                    <a:pt x="15" y="24"/>
                  </a:lnTo>
                  <a:lnTo>
                    <a:pt x="29" y="42"/>
                  </a:lnTo>
                  <a:lnTo>
                    <a:pt x="45" y="64"/>
                  </a:lnTo>
                  <a:lnTo>
                    <a:pt x="63" y="93"/>
                  </a:lnTo>
                  <a:lnTo>
                    <a:pt x="80" y="125"/>
                  </a:lnTo>
                  <a:lnTo>
                    <a:pt x="93" y="164"/>
                  </a:lnTo>
                  <a:lnTo>
                    <a:pt x="102" y="206"/>
                  </a:lnTo>
                  <a:lnTo>
                    <a:pt x="103" y="225"/>
                  </a:lnTo>
                  <a:lnTo>
                    <a:pt x="105" y="275"/>
                  </a:lnTo>
                  <a:lnTo>
                    <a:pt x="98" y="340"/>
                  </a:lnTo>
                  <a:lnTo>
                    <a:pt x="77" y="409"/>
                  </a:lnTo>
                  <a:lnTo>
                    <a:pt x="102" y="415"/>
                  </a:lnTo>
                  <a:lnTo>
                    <a:pt x="106" y="404"/>
                  </a:lnTo>
                  <a:lnTo>
                    <a:pt x="116" y="378"/>
                  </a:lnTo>
                  <a:lnTo>
                    <a:pt x="128" y="336"/>
                  </a:lnTo>
                  <a:lnTo>
                    <a:pt x="135" y="282"/>
                  </a:lnTo>
                  <a:lnTo>
                    <a:pt x="132" y="218"/>
                  </a:lnTo>
                  <a:lnTo>
                    <a:pt x="116" y="148"/>
                  </a:lnTo>
                  <a:lnTo>
                    <a:pt x="80" y="75"/>
                  </a:lnTo>
                  <a:lnTo>
                    <a:pt x="2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4" name="Freeform 20"/>
            <p:cNvSpPr>
              <a:spLocks/>
            </p:cNvSpPr>
            <p:nvPr/>
          </p:nvSpPr>
          <p:spPr bwMode="auto">
            <a:xfrm>
              <a:off x="3796" y="2565"/>
              <a:ext cx="106" cy="37"/>
            </a:xfrm>
            <a:custGeom>
              <a:avLst/>
              <a:gdLst>
                <a:gd name="T0" fmla="*/ 19 w 289"/>
                <a:gd name="T1" fmla="*/ 99 h 99"/>
                <a:gd name="T2" fmla="*/ 278 w 289"/>
                <a:gd name="T3" fmla="*/ 29 h 99"/>
                <a:gd name="T4" fmla="*/ 278 w 289"/>
                <a:gd name="T5" fmla="*/ 29 h 99"/>
                <a:gd name="T6" fmla="*/ 283 w 289"/>
                <a:gd name="T7" fmla="*/ 26 h 99"/>
                <a:gd name="T8" fmla="*/ 288 w 289"/>
                <a:gd name="T9" fmla="*/ 22 h 99"/>
                <a:gd name="T10" fmla="*/ 289 w 289"/>
                <a:gd name="T11" fmla="*/ 18 h 99"/>
                <a:gd name="T12" fmla="*/ 289 w 289"/>
                <a:gd name="T13" fmla="*/ 12 h 99"/>
                <a:gd name="T14" fmla="*/ 286 w 289"/>
                <a:gd name="T15" fmla="*/ 6 h 99"/>
                <a:gd name="T16" fmla="*/ 282 w 289"/>
                <a:gd name="T17" fmla="*/ 2 h 99"/>
                <a:gd name="T18" fmla="*/ 276 w 289"/>
                <a:gd name="T19" fmla="*/ 0 h 99"/>
                <a:gd name="T20" fmla="*/ 270 w 289"/>
                <a:gd name="T21" fmla="*/ 0 h 99"/>
                <a:gd name="T22" fmla="*/ 270 w 289"/>
                <a:gd name="T23" fmla="*/ 0 h 99"/>
                <a:gd name="T24" fmla="*/ 11 w 289"/>
                <a:gd name="T25" fmla="*/ 69 h 99"/>
                <a:gd name="T26" fmla="*/ 11 w 289"/>
                <a:gd name="T27" fmla="*/ 69 h 99"/>
                <a:gd name="T28" fmla="*/ 5 w 289"/>
                <a:gd name="T29" fmla="*/ 72 h 99"/>
                <a:gd name="T30" fmla="*/ 3 w 289"/>
                <a:gd name="T31" fmla="*/ 76 h 99"/>
                <a:gd name="T32" fmla="*/ 0 w 289"/>
                <a:gd name="T33" fmla="*/ 82 h 99"/>
                <a:gd name="T34" fmla="*/ 1 w 289"/>
                <a:gd name="T35" fmla="*/ 88 h 99"/>
                <a:gd name="T36" fmla="*/ 4 w 289"/>
                <a:gd name="T37" fmla="*/ 93 h 99"/>
                <a:gd name="T38" fmla="*/ 8 w 289"/>
                <a:gd name="T39" fmla="*/ 98 h 99"/>
                <a:gd name="T40" fmla="*/ 13 w 289"/>
                <a:gd name="T41" fmla="*/ 99 h 99"/>
                <a:gd name="T42" fmla="*/ 19 w 289"/>
                <a:gd name="T43" fmla="*/ 99 h 99"/>
                <a:gd name="T44" fmla="*/ 19 w 289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9" h="99">
                  <a:moveTo>
                    <a:pt x="19" y="99"/>
                  </a:moveTo>
                  <a:lnTo>
                    <a:pt x="278" y="29"/>
                  </a:lnTo>
                  <a:lnTo>
                    <a:pt x="278" y="29"/>
                  </a:lnTo>
                  <a:lnTo>
                    <a:pt x="283" y="26"/>
                  </a:lnTo>
                  <a:lnTo>
                    <a:pt x="288" y="22"/>
                  </a:lnTo>
                  <a:lnTo>
                    <a:pt x="289" y="18"/>
                  </a:lnTo>
                  <a:lnTo>
                    <a:pt x="289" y="12"/>
                  </a:lnTo>
                  <a:lnTo>
                    <a:pt x="286" y="6"/>
                  </a:lnTo>
                  <a:lnTo>
                    <a:pt x="282" y="2"/>
                  </a:lnTo>
                  <a:lnTo>
                    <a:pt x="276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5" y="72"/>
                  </a:lnTo>
                  <a:lnTo>
                    <a:pt x="3" y="76"/>
                  </a:lnTo>
                  <a:lnTo>
                    <a:pt x="0" y="82"/>
                  </a:lnTo>
                  <a:lnTo>
                    <a:pt x="1" y="88"/>
                  </a:lnTo>
                  <a:lnTo>
                    <a:pt x="4" y="93"/>
                  </a:lnTo>
                  <a:lnTo>
                    <a:pt x="8" y="98"/>
                  </a:lnTo>
                  <a:lnTo>
                    <a:pt x="13" y="99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rgbClr val="C9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3779" y="2538"/>
              <a:ext cx="105" cy="36"/>
            </a:xfrm>
            <a:custGeom>
              <a:avLst/>
              <a:gdLst>
                <a:gd name="T0" fmla="*/ 19 w 286"/>
                <a:gd name="T1" fmla="*/ 94 h 94"/>
                <a:gd name="T2" fmla="*/ 274 w 286"/>
                <a:gd name="T3" fmla="*/ 29 h 94"/>
                <a:gd name="T4" fmla="*/ 274 w 286"/>
                <a:gd name="T5" fmla="*/ 29 h 94"/>
                <a:gd name="T6" fmla="*/ 280 w 286"/>
                <a:gd name="T7" fmla="*/ 26 h 94"/>
                <a:gd name="T8" fmla="*/ 284 w 286"/>
                <a:gd name="T9" fmla="*/ 22 h 94"/>
                <a:gd name="T10" fmla="*/ 286 w 286"/>
                <a:gd name="T11" fmla="*/ 17 h 94"/>
                <a:gd name="T12" fmla="*/ 284 w 286"/>
                <a:gd name="T13" fmla="*/ 12 h 94"/>
                <a:gd name="T14" fmla="*/ 281 w 286"/>
                <a:gd name="T15" fmla="*/ 6 h 94"/>
                <a:gd name="T16" fmla="*/ 279 w 286"/>
                <a:gd name="T17" fmla="*/ 1 h 94"/>
                <a:gd name="T18" fmla="*/ 273 w 286"/>
                <a:gd name="T19" fmla="*/ 0 h 94"/>
                <a:gd name="T20" fmla="*/ 267 w 286"/>
                <a:gd name="T21" fmla="*/ 0 h 94"/>
                <a:gd name="T22" fmla="*/ 267 w 286"/>
                <a:gd name="T23" fmla="*/ 0 h 94"/>
                <a:gd name="T24" fmla="*/ 12 w 286"/>
                <a:gd name="T25" fmla="*/ 65 h 94"/>
                <a:gd name="T26" fmla="*/ 12 w 286"/>
                <a:gd name="T27" fmla="*/ 65 h 94"/>
                <a:gd name="T28" fmla="*/ 6 w 286"/>
                <a:gd name="T29" fmla="*/ 68 h 94"/>
                <a:gd name="T30" fmla="*/ 2 w 286"/>
                <a:gd name="T31" fmla="*/ 73 h 94"/>
                <a:gd name="T32" fmla="*/ 0 w 286"/>
                <a:gd name="T33" fmla="*/ 78 h 94"/>
                <a:gd name="T34" fmla="*/ 0 w 286"/>
                <a:gd name="T35" fmla="*/ 84 h 94"/>
                <a:gd name="T36" fmla="*/ 3 w 286"/>
                <a:gd name="T37" fmla="*/ 89 h 94"/>
                <a:gd name="T38" fmla="*/ 8 w 286"/>
                <a:gd name="T39" fmla="*/ 93 h 94"/>
                <a:gd name="T40" fmla="*/ 14 w 286"/>
                <a:gd name="T41" fmla="*/ 94 h 94"/>
                <a:gd name="T42" fmla="*/ 19 w 286"/>
                <a:gd name="T43" fmla="*/ 94 h 94"/>
                <a:gd name="T44" fmla="*/ 19 w 286"/>
                <a:gd name="T4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6" h="94">
                  <a:moveTo>
                    <a:pt x="19" y="94"/>
                  </a:moveTo>
                  <a:lnTo>
                    <a:pt x="274" y="29"/>
                  </a:lnTo>
                  <a:lnTo>
                    <a:pt x="274" y="29"/>
                  </a:lnTo>
                  <a:lnTo>
                    <a:pt x="280" y="26"/>
                  </a:lnTo>
                  <a:lnTo>
                    <a:pt x="284" y="22"/>
                  </a:lnTo>
                  <a:lnTo>
                    <a:pt x="286" y="17"/>
                  </a:lnTo>
                  <a:lnTo>
                    <a:pt x="284" y="12"/>
                  </a:lnTo>
                  <a:lnTo>
                    <a:pt x="281" y="6"/>
                  </a:lnTo>
                  <a:lnTo>
                    <a:pt x="279" y="1"/>
                  </a:lnTo>
                  <a:lnTo>
                    <a:pt x="273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6" y="68"/>
                  </a:lnTo>
                  <a:lnTo>
                    <a:pt x="2" y="73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3" y="89"/>
                  </a:lnTo>
                  <a:lnTo>
                    <a:pt x="8" y="93"/>
                  </a:lnTo>
                  <a:lnTo>
                    <a:pt x="14" y="94"/>
                  </a:lnTo>
                  <a:lnTo>
                    <a:pt x="19" y="94"/>
                  </a:lnTo>
                  <a:lnTo>
                    <a:pt x="19" y="94"/>
                  </a:lnTo>
                  <a:close/>
                </a:path>
              </a:pathLst>
            </a:custGeom>
            <a:solidFill>
              <a:srgbClr val="C9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auto">
            <a:xfrm>
              <a:off x="3755" y="2512"/>
              <a:ext cx="101" cy="34"/>
            </a:xfrm>
            <a:custGeom>
              <a:avLst/>
              <a:gdLst>
                <a:gd name="T0" fmla="*/ 19 w 274"/>
                <a:gd name="T1" fmla="*/ 93 h 93"/>
                <a:gd name="T2" fmla="*/ 263 w 274"/>
                <a:gd name="T3" fmla="*/ 29 h 93"/>
                <a:gd name="T4" fmla="*/ 263 w 274"/>
                <a:gd name="T5" fmla="*/ 29 h 93"/>
                <a:gd name="T6" fmla="*/ 268 w 274"/>
                <a:gd name="T7" fmla="*/ 26 h 93"/>
                <a:gd name="T8" fmla="*/ 272 w 274"/>
                <a:gd name="T9" fmla="*/ 21 h 93"/>
                <a:gd name="T10" fmla="*/ 274 w 274"/>
                <a:gd name="T11" fmla="*/ 17 h 93"/>
                <a:gd name="T12" fmla="*/ 274 w 274"/>
                <a:gd name="T13" fmla="*/ 11 h 93"/>
                <a:gd name="T14" fmla="*/ 271 w 274"/>
                <a:gd name="T15" fmla="*/ 5 h 93"/>
                <a:gd name="T16" fmla="*/ 266 w 274"/>
                <a:gd name="T17" fmla="*/ 1 h 93"/>
                <a:gd name="T18" fmla="*/ 261 w 274"/>
                <a:gd name="T19" fmla="*/ 0 h 93"/>
                <a:gd name="T20" fmla="*/ 255 w 274"/>
                <a:gd name="T21" fmla="*/ 0 h 93"/>
                <a:gd name="T22" fmla="*/ 255 w 274"/>
                <a:gd name="T23" fmla="*/ 0 h 93"/>
                <a:gd name="T24" fmla="*/ 12 w 274"/>
                <a:gd name="T25" fmla="*/ 64 h 93"/>
                <a:gd name="T26" fmla="*/ 12 w 274"/>
                <a:gd name="T27" fmla="*/ 64 h 93"/>
                <a:gd name="T28" fmla="*/ 6 w 274"/>
                <a:gd name="T29" fmla="*/ 66 h 93"/>
                <a:gd name="T30" fmla="*/ 1 w 274"/>
                <a:gd name="T31" fmla="*/ 71 h 93"/>
                <a:gd name="T32" fmla="*/ 0 w 274"/>
                <a:gd name="T33" fmla="*/ 77 h 93"/>
                <a:gd name="T34" fmla="*/ 0 w 274"/>
                <a:gd name="T35" fmla="*/ 83 h 93"/>
                <a:gd name="T36" fmla="*/ 3 w 274"/>
                <a:gd name="T37" fmla="*/ 87 h 93"/>
                <a:gd name="T38" fmla="*/ 7 w 274"/>
                <a:gd name="T39" fmla="*/ 91 h 93"/>
                <a:gd name="T40" fmla="*/ 13 w 274"/>
                <a:gd name="T41" fmla="*/ 93 h 93"/>
                <a:gd name="T42" fmla="*/ 19 w 274"/>
                <a:gd name="T43" fmla="*/ 93 h 93"/>
                <a:gd name="T44" fmla="*/ 19 w 274"/>
                <a:gd name="T4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4" h="93">
                  <a:moveTo>
                    <a:pt x="19" y="93"/>
                  </a:moveTo>
                  <a:lnTo>
                    <a:pt x="263" y="29"/>
                  </a:lnTo>
                  <a:lnTo>
                    <a:pt x="263" y="29"/>
                  </a:lnTo>
                  <a:lnTo>
                    <a:pt x="268" y="26"/>
                  </a:lnTo>
                  <a:lnTo>
                    <a:pt x="272" y="21"/>
                  </a:lnTo>
                  <a:lnTo>
                    <a:pt x="274" y="17"/>
                  </a:lnTo>
                  <a:lnTo>
                    <a:pt x="274" y="11"/>
                  </a:lnTo>
                  <a:lnTo>
                    <a:pt x="271" y="5"/>
                  </a:lnTo>
                  <a:lnTo>
                    <a:pt x="266" y="1"/>
                  </a:lnTo>
                  <a:lnTo>
                    <a:pt x="261" y="0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6" y="66"/>
                  </a:lnTo>
                  <a:lnTo>
                    <a:pt x="1" y="71"/>
                  </a:lnTo>
                  <a:lnTo>
                    <a:pt x="0" y="77"/>
                  </a:lnTo>
                  <a:lnTo>
                    <a:pt x="0" y="83"/>
                  </a:lnTo>
                  <a:lnTo>
                    <a:pt x="3" y="87"/>
                  </a:lnTo>
                  <a:lnTo>
                    <a:pt x="7" y="91"/>
                  </a:lnTo>
                  <a:lnTo>
                    <a:pt x="13" y="93"/>
                  </a:lnTo>
                  <a:lnTo>
                    <a:pt x="19" y="93"/>
                  </a:lnTo>
                  <a:lnTo>
                    <a:pt x="19" y="93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auto">
            <a:xfrm>
              <a:off x="3813" y="2597"/>
              <a:ext cx="103" cy="34"/>
            </a:xfrm>
            <a:custGeom>
              <a:avLst/>
              <a:gdLst>
                <a:gd name="T0" fmla="*/ 19 w 281"/>
                <a:gd name="T1" fmla="*/ 92 h 92"/>
                <a:gd name="T2" fmla="*/ 269 w 281"/>
                <a:gd name="T3" fmla="*/ 29 h 92"/>
                <a:gd name="T4" fmla="*/ 269 w 281"/>
                <a:gd name="T5" fmla="*/ 29 h 92"/>
                <a:gd name="T6" fmla="*/ 275 w 281"/>
                <a:gd name="T7" fmla="*/ 26 h 92"/>
                <a:gd name="T8" fmla="*/ 280 w 281"/>
                <a:gd name="T9" fmla="*/ 22 h 92"/>
                <a:gd name="T10" fmla="*/ 281 w 281"/>
                <a:gd name="T11" fmla="*/ 16 h 92"/>
                <a:gd name="T12" fmla="*/ 281 w 281"/>
                <a:gd name="T13" fmla="*/ 10 h 92"/>
                <a:gd name="T14" fmla="*/ 278 w 281"/>
                <a:gd name="T15" fmla="*/ 6 h 92"/>
                <a:gd name="T16" fmla="*/ 274 w 281"/>
                <a:gd name="T17" fmla="*/ 2 h 92"/>
                <a:gd name="T18" fmla="*/ 268 w 281"/>
                <a:gd name="T19" fmla="*/ 0 h 92"/>
                <a:gd name="T20" fmla="*/ 262 w 281"/>
                <a:gd name="T21" fmla="*/ 0 h 92"/>
                <a:gd name="T22" fmla="*/ 262 w 281"/>
                <a:gd name="T23" fmla="*/ 0 h 92"/>
                <a:gd name="T24" fmla="*/ 12 w 281"/>
                <a:gd name="T25" fmla="*/ 63 h 92"/>
                <a:gd name="T26" fmla="*/ 12 w 281"/>
                <a:gd name="T27" fmla="*/ 63 h 92"/>
                <a:gd name="T28" fmla="*/ 6 w 281"/>
                <a:gd name="T29" fmla="*/ 66 h 92"/>
                <a:gd name="T30" fmla="*/ 2 w 281"/>
                <a:gd name="T31" fmla="*/ 68 h 92"/>
                <a:gd name="T32" fmla="*/ 0 w 281"/>
                <a:gd name="T33" fmla="*/ 74 h 92"/>
                <a:gd name="T34" fmla="*/ 0 w 281"/>
                <a:gd name="T35" fmla="*/ 80 h 92"/>
                <a:gd name="T36" fmla="*/ 3 w 281"/>
                <a:gd name="T37" fmla="*/ 86 h 92"/>
                <a:gd name="T38" fmla="*/ 7 w 281"/>
                <a:gd name="T39" fmla="*/ 90 h 92"/>
                <a:gd name="T40" fmla="*/ 13 w 281"/>
                <a:gd name="T41" fmla="*/ 92 h 92"/>
                <a:gd name="T42" fmla="*/ 19 w 281"/>
                <a:gd name="T43" fmla="*/ 92 h 92"/>
                <a:gd name="T44" fmla="*/ 19 w 281"/>
                <a:gd name="T4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1" h="92">
                  <a:moveTo>
                    <a:pt x="19" y="92"/>
                  </a:moveTo>
                  <a:lnTo>
                    <a:pt x="269" y="29"/>
                  </a:lnTo>
                  <a:lnTo>
                    <a:pt x="269" y="29"/>
                  </a:lnTo>
                  <a:lnTo>
                    <a:pt x="275" y="26"/>
                  </a:lnTo>
                  <a:lnTo>
                    <a:pt x="280" y="22"/>
                  </a:lnTo>
                  <a:lnTo>
                    <a:pt x="281" y="16"/>
                  </a:lnTo>
                  <a:lnTo>
                    <a:pt x="281" y="10"/>
                  </a:lnTo>
                  <a:lnTo>
                    <a:pt x="278" y="6"/>
                  </a:lnTo>
                  <a:lnTo>
                    <a:pt x="274" y="2"/>
                  </a:lnTo>
                  <a:lnTo>
                    <a:pt x="268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6" y="66"/>
                  </a:lnTo>
                  <a:lnTo>
                    <a:pt x="2" y="68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3" y="86"/>
                  </a:lnTo>
                  <a:lnTo>
                    <a:pt x="7" y="90"/>
                  </a:lnTo>
                  <a:lnTo>
                    <a:pt x="13" y="92"/>
                  </a:lnTo>
                  <a:lnTo>
                    <a:pt x="19" y="92"/>
                  </a:lnTo>
                  <a:lnTo>
                    <a:pt x="19" y="92"/>
                  </a:lnTo>
                  <a:close/>
                </a:path>
              </a:pathLst>
            </a:custGeom>
            <a:solidFill>
              <a:srgbClr val="FF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auto">
            <a:xfrm>
              <a:off x="3826" y="2634"/>
              <a:ext cx="98" cy="34"/>
            </a:xfrm>
            <a:custGeom>
              <a:avLst/>
              <a:gdLst>
                <a:gd name="T0" fmla="*/ 18 w 267"/>
                <a:gd name="T1" fmla="*/ 88 h 88"/>
                <a:gd name="T2" fmla="*/ 256 w 267"/>
                <a:gd name="T3" fmla="*/ 29 h 88"/>
                <a:gd name="T4" fmla="*/ 256 w 267"/>
                <a:gd name="T5" fmla="*/ 29 h 88"/>
                <a:gd name="T6" fmla="*/ 261 w 267"/>
                <a:gd name="T7" fmla="*/ 26 h 88"/>
                <a:gd name="T8" fmla="*/ 265 w 267"/>
                <a:gd name="T9" fmla="*/ 21 h 88"/>
                <a:gd name="T10" fmla="*/ 267 w 267"/>
                <a:gd name="T11" fmla="*/ 16 h 88"/>
                <a:gd name="T12" fmla="*/ 267 w 267"/>
                <a:gd name="T13" fmla="*/ 10 h 88"/>
                <a:gd name="T14" fmla="*/ 264 w 267"/>
                <a:gd name="T15" fmla="*/ 5 h 88"/>
                <a:gd name="T16" fmla="*/ 261 w 267"/>
                <a:gd name="T17" fmla="*/ 1 h 88"/>
                <a:gd name="T18" fmla="*/ 255 w 267"/>
                <a:gd name="T19" fmla="*/ 0 h 88"/>
                <a:gd name="T20" fmla="*/ 249 w 267"/>
                <a:gd name="T21" fmla="*/ 0 h 88"/>
                <a:gd name="T22" fmla="*/ 249 w 267"/>
                <a:gd name="T23" fmla="*/ 0 h 88"/>
                <a:gd name="T24" fmla="*/ 10 w 267"/>
                <a:gd name="T25" fmla="*/ 59 h 88"/>
                <a:gd name="T26" fmla="*/ 10 w 267"/>
                <a:gd name="T27" fmla="*/ 59 h 88"/>
                <a:gd name="T28" fmla="*/ 6 w 267"/>
                <a:gd name="T29" fmla="*/ 62 h 88"/>
                <a:gd name="T30" fmla="*/ 2 w 267"/>
                <a:gd name="T31" fmla="*/ 66 h 88"/>
                <a:gd name="T32" fmla="*/ 0 w 267"/>
                <a:gd name="T33" fmla="*/ 72 h 88"/>
                <a:gd name="T34" fmla="*/ 0 w 267"/>
                <a:gd name="T35" fmla="*/ 78 h 88"/>
                <a:gd name="T36" fmla="*/ 3 w 267"/>
                <a:gd name="T37" fmla="*/ 82 h 88"/>
                <a:gd name="T38" fmla="*/ 7 w 267"/>
                <a:gd name="T39" fmla="*/ 87 h 88"/>
                <a:gd name="T40" fmla="*/ 12 w 267"/>
                <a:gd name="T41" fmla="*/ 88 h 88"/>
                <a:gd name="T42" fmla="*/ 18 w 267"/>
                <a:gd name="T43" fmla="*/ 88 h 88"/>
                <a:gd name="T44" fmla="*/ 18 w 267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7" h="88">
                  <a:moveTo>
                    <a:pt x="18" y="88"/>
                  </a:moveTo>
                  <a:lnTo>
                    <a:pt x="256" y="29"/>
                  </a:lnTo>
                  <a:lnTo>
                    <a:pt x="256" y="29"/>
                  </a:lnTo>
                  <a:lnTo>
                    <a:pt x="261" y="26"/>
                  </a:lnTo>
                  <a:lnTo>
                    <a:pt x="265" y="21"/>
                  </a:lnTo>
                  <a:lnTo>
                    <a:pt x="267" y="16"/>
                  </a:lnTo>
                  <a:lnTo>
                    <a:pt x="267" y="10"/>
                  </a:lnTo>
                  <a:lnTo>
                    <a:pt x="264" y="5"/>
                  </a:lnTo>
                  <a:lnTo>
                    <a:pt x="261" y="1"/>
                  </a:lnTo>
                  <a:lnTo>
                    <a:pt x="255" y="0"/>
                  </a:lnTo>
                  <a:lnTo>
                    <a:pt x="249" y="0"/>
                  </a:lnTo>
                  <a:lnTo>
                    <a:pt x="249" y="0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6" y="62"/>
                  </a:lnTo>
                  <a:lnTo>
                    <a:pt x="2" y="66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82"/>
                  </a:lnTo>
                  <a:lnTo>
                    <a:pt x="7" y="87"/>
                  </a:lnTo>
                  <a:lnTo>
                    <a:pt x="12" y="88"/>
                  </a:lnTo>
                  <a:lnTo>
                    <a:pt x="18" y="88"/>
                  </a:lnTo>
                  <a:lnTo>
                    <a:pt x="18" y="88"/>
                  </a:lnTo>
                  <a:close/>
                </a:path>
              </a:pathLst>
            </a:custGeom>
            <a:solidFill>
              <a:srgbClr val="FF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auto">
            <a:xfrm>
              <a:off x="3824" y="2669"/>
              <a:ext cx="96" cy="32"/>
            </a:xfrm>
            <a:custGeom>
              <a:avLst/>
              <a:gdLst>
                <a:gd name="T0" fmla="*/ 17 w 260"/>
                <a:gd name="T1" fmla="*/ 86 h 86"/>
                <a:gd name="T2" fmla="*/ 249 w 260"/>
                <a:gd name="T3" fmla="*/ 29 h 86"/>
                <a:gd name="T4" fmla="*/ 249 w 260"/>
                <a:gd name="T5" fmla="*/ 29 h 86"/>
                <a:gd name="T6" fmla="*/ 255 w 260"/>
                <a:gd name="T7" fmla="*/ 26 h 86"/>
                <a:gd name="T8" fmla="*/ 259 w 260"/>
                <a:gd name="T9" fmla="*/ 22 h 86"/>
                <a:gd name="T10" fmla="*/ 260 w 260"/>
                <a:gd name="T11" fmla="*/ 16 h 86"/>
                <a:gd name="T12" fmla="*/ 260 w 260"/>
                <a:gd name="T13" fmla="*/ 10 h 86"/>
                <a:gd name="T14" fmla="*/ 257 w 260"/>
                <a:gd name="T15" fmla="*/ 6 h 86"/>
                <a:gd name="T16" fmla="*/ 253 w 260"/>
                <a:gd name="T17" fmla="*/ 2 h 86"/>
                <a:gd name="T18" fmla="*/ 247 w 260"/>
                <a:gd name="T19" fmla="*/ 0 h 86"/>
                <a:gd name="T20" fmla="*/ 241 w 260"/>
                <a:gd name="T21" fmla="*/ 0 h 86"/>
                <a:gd name="T22" fmla="*/ 241 w 260"/>
                <a:gd name="T23" fmla="*/ 0 h 86"/>
                <a:gd name="T24" fmla="*/ 10 w 260"/>
                <a:gd name="T25" fmla="*/ 57 h 86"/>
                <a:gd name="T26" fmla="*/ 10 w 260"/>
                <a:gd name="T27" fmla="*/ 57 h 86"/>
                <a:gd name="T28" fmla="*/ 6 w 260"/>
                <a:gd name="T29" fmla="*/ 60 h 86"/>
                <a:gd name="T30" fmla="*/ 1 w 260"/>
                <a:gd name="T31" fmla="*/ 64 h 86"/>
                <a:gd name="T32" fmla="*/ 0 w 260"/>
                <a:gd name="T33" fmla="*/ 70 h 86"/>
                <a:gd name="T34" fmla="*/ 0 w 260"/>
                <a:gd name="T35" fmla="*/ 76 h 86"/>
                <a:gd name="T36" fmla="*/ 3 w 260"/>
                <a:gd name="T37" fmla="*/ 80 h 86"/>
                <a:gd name="T38" fmla="*/ 7 w 260"/>
                <a:gd name="T39" fmla="*/ 85 h 86"/>
                <a:gd name="T40" fmla="*/ 11 w 260"/>
                <a:gd name="T41" fmla="*/ 86 h 86"/>
                <a:gd name="T42" fmla="*/ 17 w 260"/>
                <a:gd name="T43" fmla="*/ 86 h 86"/>
                <a:gd name="T44" fmla="*/ 17 w 260"/>
                <a:gd name="T4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0" h="86">
                  <a:moveTo>
                    <a:pt x="17" y="86"/>
                  </a:moveTo>
                  <a:lnTo>
                    <a:pt x="249" y="29"/>
                  </a:lnTo>
                  <a:lnTo>
                    <a:pt x="249" y="29"/>
                  </a:lnTo>
                  <a:lnTo>
                    <a:pt x="255" y="26"/>
                  </a:lnTo>
                  <a:lnTo>
                    <a:pt x="259" y="22"/>
                  </a:lnTo>
                  <a:lnTo>
                    <a:pt x="260" y="16"/>
                  </a:lnTo>
                  <a:lnTo>
                    <a:pt x="260" y="10"/>
                  </a:lnTo>
                  <a:lnTo>
                    <a:pt x="257" y="6"/>
                  </a:lnTo>
                  <a:lnTo>
                    <a:pt x="253" y="2"/>
                  </a:lnTo>
                  <a:lnTo>
                    <a:pt x="247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6" y="60"/>
                  </a:lnTo>
                  <a:lnTo>
                    <a:pt x="1" y="64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3" y="80"/>
                  </a:lnTo>
                  <a:lnTo>
                    <a:pt x="7" y="85"/>
                  </a:lnTo>
                  <a:lnTo>
                    <a:pt x="11" y="86"/>
                  </a:lnTo>
                  <a:lnTo>
                    <a:pt x="17" y="86"/>
                  </a:lnTo>
                  <a:lnTo>
                    <a:pt x="17" y="86"/>
                  </a:lnTo>
                  <a:close/>
                </a:path>
              </a:pathLst>
            </a:custGeom>
            <a:solidFill>
              <a:srgbClr val="FF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0" name="Freeform 26"/>
            <p:cNvSpPr>
              <a:spLocks/>
            </p:cNvSpPr>
            <p:nvPr/>
          </p:nvSpPr>
          <p:spPr bwMode="auto">
            <a:xfrm>
              <a:off x="3836" y="2498"/>
              <a:ext cx="107" cy="192"/>
            </a:xfrm>
            <a:custGeom>
              <a:avLst/>
              <a:gdLst>
                <a:gd name="T0" fmla="*/ 252 w 294"/>
                <a:gd name="T1" fmla="*/ 516 h 516"/>
                <a:gd name="T2" fmla="*/ 271 w 294"/>
                <a:gd name="T3" fmla="*/ 511 h 516"/>
                <a:gd name="T4" fmla="*/ 290 w 294"/>
                <a:gd name="T5" fmla="*/ 445 h 516"/>
                <a:gd name="T6" fmla="*/ 294 w 294"/>
                <a:gd name="T7" fmla="*/ 381 h 516"/>
                <a:gd name="T8" fmla="*/ 286 w 294"/>
                <a:gd name="T9" fmla="*/ 323 h 516"/>
                <a:gd name="T10" fmla="*/ 271 w 294"/>
                <a:gd name="T11" fmla="*/ 270 h 516"/>
                <a:gd name="T12" fmla="*/ 251 w 294"/>
                <a:gd name="T13" fmla="*/ 225 h 516"/>
                <a:gd name="T14" fmla="*/ 233 w 294"/>
                <a:gd name="T15" fmla="*/ 190 h 516"/>
                <a:gd name="T16" fmla="*/ 219 w 294"/>
                <a:gd name="T17" fmla="*/ 169 h 516"/>
                <a:gd name="T18" fmla="*/ 213 w 294"/>
                <a:gd name="T19" fmla="*/ 161 h 516"/>
                <a:gd name="T20" fmla="*/ 179 w 294"/>
                <a:gd name="T21" fmla="*/ 118 h 516"/>
                <a:gd name="T22" fmla="*/ 144 w 294"/>
                <a:gd name="T23" fmla="*/ 81 h 516"/>
                <a:gd name="T24" fmla="*/ 111 w 294"/>
                <a:gd name="T25" fmla="*/ 54 h 516"/>
                <a:gd name="T26" fmla="*/ 80 w 294"/>
                <a:gd name="T27" fmla="*/ 32 h 516"/>
                <a:gd name="T28" fmla="*/ 54 w 294"/>
                <a:gd name="T29" fmla="*/ 17 h 516"/>
                <a:gd name="T30" fmla="*/ 34 w 294"/>
                <a:gd name="T31" fmla="*/ 7 h 516"/>
                <a:gd name="T32" fmla="*/ 19 w 294"/>
                <a:gd name="T33" fmla="*/ 1 h 516"/>
                <a:gd name="T34" fmla="*/ 15 w 294"/>
                <a:gd name="T35" fmla="*/ 0 h 516"/>
                <a:gd name="T36" fmla="*/ 0 w 294"/>
                <a:gd name="T37" fmla="*/ 0 h 516"/>
                <a:gd name="T38" fmla="*/ 6 w 294"/>
                <a:gd name="T39" fmla="*/ 1 h 516"/>
                <a:gd name="T40" fmla="*/ 21 w 294"/>
                <a:gd name="T41" fmla="*/ 8 h 516"/>
                <a:gd name="T42" fmla="*/ 44 w 294"/>
                <a:gd name="T43" fmla="*/ 20 h 516"/>
                <a:gd name="T44" fmla="*/ 73 w 294"/>
                <a:gd name="T45" fmla="*/ 36 h 516"/>
                <a:gd name="T46" fmla="*/ 104 w 294"/>
                <a:gd name="T47" fmla="*/ 59 h 516"/>
                <a:gd name="T48" fmla="*/ 139 w 294"/>
                <a:gd name="T49" fmla="*/ 90 h 516"/>
                <a:gd name="T50" fmla="*/ 171 w 294"/>
                <a:gd name="T51" fmla="*/ 126 h 516"/>
                <a:gd name="T52" fmla="*/ 201 w 294"/>
                <a:gd name="T53" fmla="*/ 171 h 516"/>
                <a:gd name="T54" fmla="*/ 206 w 294"/>
                <a:gd name="T55" fmla="*/ 179 h 516"/>
                <a:gd name="T56" fmla="*/ 219 w 294"/>
                <a:gd name="T57" fmla="*/ 201 h 516"/>
                <a:gd name="T58" fmla="*/ 236 w 294"/>
                <a:gd name="T59" fmla="*/ 234 h 516"/>
                <a:gd name="T60" fmla="*/ 254 w 294"/>
                <a:gd name="T61" fmla="*/ 278 h 516"/>
                <a:gd name="T62" fmla="*/ 267 w 294"/>
                <a:gd name="T63" fmla="*/ 330 h 516"/>
                <a:gd name="T64" fmla="*/ 274 w 294"/>
                <a:gd name="T65" fmla="*/ 388 h 516"/>
                <a:gd name="T66" fmla="*/ 270 w 294"/>
                <a:gd name="T67" fmla="*/ 451 h 516"/>
                <a:gd name="T68" fmla="*/ 252 w 294"/>
                <a:gd name="T69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4" h="516">
                  <a:moveTo>
                    <a:pt x="252" y="516"/>
                  </a:moveTo>
                  <a:lnTo>
                    <a:pt x="271" y="511"/>
                  </a:lnTo>
                  <a:lnTo>
                    <a:pt x="290" y="445"/>
                  </a:lnTo>
                  <a:lnTo>
                    <a:pt x="294" y="381"/>
                  </a:lnTo>
                  <a:lnTo>
                    <a:pt x="286" y="323"/>
                  </a:lnTo>
                  <a:lnTo>
                    <a:pt x="271" y="270"/>
                  </a:lnTo>
                  <a:lnTo>
                    <a:pt x="251" y="225"/>
                  </a:lnTo>
                  <a:lnTo>
                    <a:pt x="233" y="190"/>
                  </a:lnTo>
                  <a:lnTo>
                    <a:pt x="219" y="169"/>
                  </a:lnTo>
                  <a:lnTo>
                    <a:pt x="213" y="161"/>
                  </a:lnTo>
                  <a:lnTo>
                    <a:pt x="179" y="118"/>
                  </a:lnTo>
                  <a:lnTo>
                    <a:pt x="144" y="81"/>
                  </a:lnTo>
                  <a:lnTo>
                    <a:pt x="111" y="54"/>
                  </a:lnTo>
                  <a:lnTo>
                    <a:pt x="80" y="32"/>
                  </a:lnTo>
                  <a:lnTo>
                    <a:pt x="54" y="17"/>
                  </a:lnTo>
                  <a:lnTo>
                    <a:pt x="34" y="7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6" y="1"/>
                  </a:lnTo>
                  <a:lnTo>
                    <a:pt x="21" y="8"/>
                  </a:lnTo>
                  <a:lnTo>
                    <a:pt x="44" y="20"/>
                  </a:lnTo>
                  <a:lnTo>
                    <a:pt x="73" y="36"/>
                  </a:lnTo>
                  <a:lnTo>
                    <a:pt x="104" y="59"/>
                  </a:lnTo>
                  <a:lnTo>
                    <a:pt x="139" y="90"/>
                  </a:lnTo>
                  <a:lnTo>
                    <a:pt x="171" y="126"/>
                  </a:lnTo>
                  <a:lnTo>
                    <a:pt x="201" y="171"/>
                  </a:lnTo>
                  <a:lnTo>
                    <a:pt x="206" y="179"/>
                  </a:lnTo>
                  <a:lnTo>
                    <a:pt x="219" y="201"/>
                  </a:lnTo>
                  <a:lnTo>
                    <a:pt x="236" y="234"/>
                  </a:lnTo>
                  <a:lnTo>
                    <a:pt x="254" y="278"/>
                  </a:lnTo>
                  <a:lnTo>
                    <a:pt x="267" y="330"/>
                  </a:lnTo>
                  <a:lnTo>
                    <a:pt x="274" y="388"/>
                  </a:lnTo>
                  <a:lnTo>
                    <a:pt x="270" y="451"/>
                  </a:lnTo>
                  <a:lnTo>
                    <a:pt x="252" y="516"/>
                  </a:lnTo>
                  <a:close/>
                </a:path>
              </a:pathLst>
            </a:custGeom>
            <a:solidFill>
              <a:srgbClr val="FF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1" name="Freeform 27"/>
            <p:cNvSpPr>
              <a:spLocks/>
            </p:cNvSpPr>
            <p:nvPr/>
          </p:nvSpPr>
          <p:spPr bwMode="auto">
            <a:xfrm>
              <a:off x="3113" y="2569"/>
              <a:ext cx="626" cy="352"/>
            </a:xfrm>
            <a:custGeom>
              <a:avLst/>
              <a:gdLst>
                <a:gd name="T0" fmla="*/ 1421 w 1651"/>
                <a:gd name="T1" fmla="*/ 0 h 941"/>
                <a:gd name="T2" fmla="*/ 1418 w 1651"/>
                <a:gd name="T3" fmla="*/ 1 h 941"/>
                <a:gd name="T4" fmla="*/ 1411 w 1651"/>
                <a:gd name="T5" fmla="*/ 3 h 941"/>
                <a:gd name="T6" fmla="*/ 1401 w 1651"/>
                <a:gd name="T7" fmla="*/ 7 h 941"/>
                <a:gd name="T8" fmla="*/ 1386 w 1651"/>
                <a:gd name="T9" fmla="*/ 11 h 941"/>
                <a:gd name="T10" fmla="*/ 1367 w 1651"/>
                <a:gd name="T11" fmla="*/ 19 h 941"/>
                <a:gd name="T12" fmla="*/ 1348 w 1651"/>
                <a:gd name="T13" fmla="*/ 26 h 941"/>
                <a:gd name="T14" fmla="*/ 1326 w 1651"/>
                <a:gd name="T15" fmla="*/ 35 h 941"/>
                <a:gd name="T16" fmla="*/ 1303 w 1651"/>
                <a:gd name="T17" fmla="*/ 43 h 941"/>
                <a:gd name="T18" fmla="*/ 1280 w 1651"/>
                <a:gd name="T19" fmla="*/ 54 h 941"/>
                <a:gd name="T20" fmla="*/ 1257 w 1651"/>
                <a:gd name="T21" fmla="*/ 64 h 941"/>
                <a:gd name="T22" fmla="*/ 1233 w 1651"/>
                <a:gd name="T23" fmla="*/ 75 h 941"/>
                <a:gd name="T24" fmla="*/ 1211 w 1651"/>
                <a:gd name="T25" fmla="*/ 87 h 941"/>
                <a:gd name="T26" fmla="*/ 1191 w 1651"/>
                <a:gd name="T27" fmla="*/ 99 h 941"/>
                <a:gd name="T28" fmla="*/ 1174 w 1651"/>
                <a:gd name="T29" fmla="*/ 110 h 941"/>
                <a:gd name="T30" fmla="*/ 1159 w 1651"/>
                <a:gd name="T31" fmla="*/ 123 h 941"/>
                <a:gd name="T32" fmla="*/ 1147 w 1651"/>
                <a:gd name="T33" fmla="*/ 135 h 941"/>
                <a:gd name="T34" fmla="*/ 0 w 1651"/>
                <a:gd name="T35" fmla="*/ 524 h 941"/>
                <a:gd name="T36" fmla="*/ 6 w 1651"/>
                <a:gd name="T37" fmla="*/ 527 h 941"/>
                <a:gd name="T38" fmla="*/ 19 w 1651"/>
                <a:gd name="T39" fmla="*/ 534 h 941"/>
                <a:gd name="T40" fmla="*/ 40 w 1651"/>
                <a:gd name="T41" fmla="*/ 547 h 941"/>
                <a:gd name="T42" fmla="*/ 66 w 1651"/>
                <a:gd name="T43" fmla="*/ 567 h 941"/>
                <a:gd name="T44" fmla="*/ 92 w 1651"/>
                <a:gd name="T45" fmla="*/ 595 h 941"/>
                <a:gd name="T46" fmla="*/ 118 w 1651"/>
                <a:gd name="T47" fmla="*/ 630 h 941"/>
                <a:gd name="T48" fmla="*/ 143 w 1651"/>
                <a:gd name="T49" fmla="*/ 674 h 941"/>
                <a:gd name="T50" fmla="*/ 162 w 1651"/>
                <a:gd name="T51" fmla="*/ 728 h 941"/>
                <a:gd name="T52" fmla="*/ 166 w 1651"/>
                <a:gd name="T53" fmla="*/ 745 h 941"/>
                <a:gd name="T54" fmla="*/ 172 w 1651"/>
                <a:gd name="T55" fmla="*/ 793 h 941"/>
                <a:gd name="T56" fmla="*/ 174 w 1651"/>
                <a:gd name="T57" fmla="*/ 861 h 941"/>
                <a:gd name="T58" fmla="*/ 160 w 1651"/>
                <a:gd name="T59" fmla="*/ 941 h 941"/>
                <a:gd name="T60" fmla="*/ 1264 w 1651"/>
                <a:gd name="T61" fmla="*/ 490 h 941"/>
                <a:gd name="T62" fmla="*/ 1267 w 1651"/>
                <a:gd name="T63" fmla="*/ 490 h 941"/>
                <a:gd name="T64" fmla="*/ 1275 w 1651"/>
                <a:gd name="T65" fmla="*/ 489 h 941"/>
                <a:gd name="T66" fmla="*/ 1289 w 1651"/>
                <a:gd name="T67" fmla="*/ 489 h 941"/>
                <a:gd name="T68" fmla="*/ 1307 w 1651"/>
                <a:gd name="T69" fmla="*/ 486 h 941"/>
                <a:gd name="T70" fmla="*/ 1328 w 1651"/>
                <a:gd name="T71" fmla="*/ 484 h 941"/>
                <a:gd name="T72" fmla="*/ 1353 w 1651"/>
                <a:gd name="T73" fmla="*/ 481 h 941"/>
                <a:gd name="T74" fmla="*/ 1379 w 1651"/>
                <a:gd name="T75" fmla="*/ 479 h 941"/>
                <a:gd name="T76" fmla="*/ 1408 w 1651"/>
                <a:gd name="T77" fmla="*/ 476 h 941"/>
                <a:gd name="T78" fmla="*/ 1437 w 1651"/>
                <a:gd name="T79" fmla="*/ 471 h 941"/>
                <a:gd name="T80" fmla="*/ 1468 w 1651"/>
                <a:gd name="T81" fmla="*/ 467 h 941"/>
                <a:gd name="T82" fmla="*/ 1497 w 1651"/>
                <a:gd name="T83" fmla="*/ 461 h 941"/>
                <a:gd name="T84" fmla="*/ 1524 w 1651"/>
                <a:gd name="T85" fmla="*/ 455 h 941"/>
                <a:gd name="T86" fmla="*/ 1552 w 1651"/>
                <a:gd name="T87" fmla="*/ 449 h 941"/>
                <a:gd name="T88" fmla="*/ 1577 w 1651"/>
                <a:gd name="T89" fmla="*/ 442 h 941"/>
                <a:gd name="T90" fmla="*/ 1599 w 1651"/>
                <a:gd name="T91" fmla="*/ 435 h 941"/>
                <a:gd name="T92" fmla="*/ 1616 w 1651"/>
                <a:gd name="T93" fmla="*/ 428 h 941"/>
                <a:gd name="T94" fmla="*/ 1619 w 1651"/>
                <a:gd name="T95" fmla="*/ 422 h 941"/>
                <a:gd name="T96" fmla="*/ 1626 w 1651"/>
                <a:gd name="T97" fmla="*/ 407 h 941"/>
                <a:gd name="T98" fmla="*/ 1636 w 1651"/>
                <a:gd name="T99" fmla="*/ 383 h 941"/>
                <a:gd name="T100" fmla="*/ 1645 w 1651"/>
                <a:gd name="T101" fmla="*/ 350 h 941"/>
                <a:gd name="T102" fmla="*/ 1651 w 1651"/>
                <a:gd name="T103" fmla="*/ 311 h 941"/>
                <a:gd name="T104" fmla="*/ 1651 w 1651"/>
                <a:gd name="T105" fmla="*/ 266 h 941"/>
                <a:gd name="T106" fmla="*/ 1644 w 1651"/>
                <a:gd name="T107" fmla="*/ 218 h 941"/>
                <a:gd name="T108" fmla="*/ 1625 w 1651"/>
                <a:gd name="T109" fmla="*/ 166 h 941"/>
                <a:gd name="T110" fmla="*/ 1622 w 1651"/>
                <a:gd name="T111" fmla="*/ 160 h 941"/>
                <a:gd name="T112" fmla="*/ 1613 w 1651"/>
                <a:gd name="T113" fmla="*/ 144 h 941"/>
                <a:gd name="T114" fmla="*/ 1600 w 1651"/>
                <a:gd name="T115" fmla="*/ 120 h 941"/>
                <a:gd name="T116" fmla="*/ 1578 w 1651"/>
                <a:gd name="T117" fmla="*/ 94 h 941"/>
                <a:gd name="T118" fmla="*/ 1551 w 1651"/>
                <a:gd name="T119" fmla="*/ 65 h 941"/>
                <a:gd name="T120" fmla="*/ 1516 w 1651"/>
                <a:gd name="T121" fmla="*/ 39 h 941"/>
                <a:gd name="T122" fmla="*/ 1472 w 1651"/>
                <a:gd name="T123" fmla="*/ 16 h 941"/>
                <a:gd name="T124" fmla="*/ 1421 w 1651"/>
                <a:gd name="T125" fmla="*/ 0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51" h="941">
                  <a:moveTo>
                    <a:pt x="1421" y="0"/>
                  </a:moveTo>
                  <a:lnTo>
                    <a:pt x="1418" y="1"/>
                  </a:lnTo>
                  <a:lnTo>
                    <a:pt x="1411" y="3"/>
                  </a:lnTo>
                  <a:lnTo>
                    <a:pt x="1401" y="7"/>
                  </a:lnTo>
                  <a:lnTo>
                    <a:pt x="1386" y="11"/>
                  </a:lnTo>
                  <a:lnTo>
                    <a:pt x="1367" y="19"/>
                  </a:lnTo>
                  <a:lnTo>
                    <a:pt x="1348" y="26"/>
                  </a:lnTo>
                  <a:lnTo>
                    <a:pt x="1326" y="35"/>
                  </a:lnTo>
                  <a:lnTo>
                    <a:pt x="1303" y="43"/>
                  </a:lnTo>
                  <a:lnTo>
                    <a:pt x="1280" y="54"/>
                  </a:lnTo>
                  <a:lnTo>
                    <a:pt x="1257" y="64"/>
                  </a:lnTo>
                  <a:lnTo>
                    <a:pt x="1233" y="75"/>
                  </a:lnTo>
                  <a:lnTo>
                    <a:pt x="1211" y="87"/>
                  </a:lnTo>
                  <a:lnTo>
                    <a:pt x="1191" y="99"/>
                  </a:lnTo>
                  <a:lnTo>
                    <a:pt x="1174" y="110"/>
                  </a:lnTo>
                  <a:lnTo>
                    <a:pt x="1159" y="123"/>
                  </a:lnTo>
                  <a:lnTo>
                    <a:pt x="1147" y="135"/>
                  </a:lnTo>
                  <a:lnTo>
                    <a:pt x="0" y="524"/>
                  </a:lnTo>
                  <a:lnTo>
                    <a:pt x="6" y="527"/>
                  </a:lnTo>
                  <a:lnTo>
                    <a:pt x="19" y="534"/>
                  </a:lnTo>
                  <a:lnTo>
                    <a:pt x="40" y="547"/>
                  </a:lnTo>
                  <a:lnTo>
                    <a:pt x="66" y="567"/>
                  </a:lnTo>
                  <a:lnTo>
                    <a:pt x="92" y="595"/>
                  </a:lnTo>
                  <a:lnTo>
                    <a:pt x="118" y="630"/>
                  </a:lnTo>
                  <a:lnTo>
                    <a:pt x="143" y="674"/>
                  </a:lnTo>
                  <a:lnTo>
                    <a:pt x="162" y="728"/>
                  </a:lnTo>
                  <a:lnTo>
                    <a:pt x="166" y="745"/>
                  </a:lnTo>
                  <a:lnTo>
                    <a:pt x="172" y="793"/>
                  </a:lnTo>
                  <a:lnTo>
                    <a:pt x="174" y="861"/>
                  </a:lnTo>
                  <a:lnTo>
                    <a:pt x="160" y="941"/>
                  </a:lnTo>
                  <a:lnTo>
                    <a:pt x="1264" y="490"/>
                  </a:lnTo>
                  <a:lnTo>
                    <a:pt x="1267" y="490"/>
                  </a:lnTo>
                  <a:lnTo>
                    <a:pt x="1275" y="489"/>
                  </a:lnTo>
                  <a:lnTo>
                    <a:pt x="1289" y="489"/>
                  </a:lnTo>
                  <a:lnTo>
                    <a:pt x="1307" y="486"/>
                  </a:lnTo>
                  <a:lnTo>
                    <a:pt x="1328" y="484"/>
                  </a:lnTo>
                  <a:lnTo>
                    <a:pt x="1353" y="481"/>
                  </a:lnTo>
                  <a:lnTo>
                    <a:pt x="1379" y="479"/>
                  </a:lnTo>
                  <a:lnTo>
                    <a:pt x="1408" y="476"/>
                  </a:lnTo>
                  <a:lnTo>
                    <a:pt x="1437" y="471"/>
                  </a:lnTo>
                  <a:lnTo>
                    <a:pt x="1468" y="467"/>
                  </a:lnTo>
                  <a:lnTo>
                    <a:pt x="1497" y="461"/>
                  </a:lnTo>
                  <a:lnTo>
                    <a:pt x="1524" y="455"/>
                  </a:lnTo>
                  <a:lnTo>
                    <a:pt x="1552" y="449"/>
                  </a:lnTo>
                  <a:lnTo>
                    <a:pt x="1577" y="442"/>
                  </a:lnTo>
                  <a:lnTo>
                    <a:pt x="1599" y="435"/>
                  </a:lnTo>
                  <a:lnTo>
                    <a:pt x="1616" y="428"/>
                  </a:lnTo>
                  <a:lnTo>
                    <a:pt x="1619" y="422"/>
                  </a:lnTo>
                  <a:lnTo>
                    <a:pt x="1626" y="407"/>
                  </a:lnTo>
                  <a:lnTo>
                    <a:pt x="1636" y="383"/>
                  </a:lnTo>
                  <a:lnTo>
                    <a:pt x="1645" y="350"/>
                  </a:lnTo>
                  <a:lnTo>
                    <a:pt x="1651" y="311"/>
                  </a:lnTo>
                  <a:lnTo>
                    <a:pt x="1651" y="266"/>
                  </a:lnTo>
                  <a:lnTo>
                    <a:pt x="1644" y="218"/>
                  </a:lnTo>
                  <a:lnTo>
                    <a:pt x="1625" y="166"/>
                  </a:lnTo>
                  <a:lnTo>
                    <a:pt x="1622" y="160"/>
                  </a:lnTo>
                  <a:lnTo>
                    <a:pt x="1613" y="144"/>
                  </a:lnTo>
                  <a:lnTo>
                    <a:pt x="1600" y="120"/>
                  </a:lnTo>
                  <a:lnTo>
                    <a:pt x="1578" y="94"/>
                  </a:lnTo>
                  <a:lnTo>
                    <a:pt x="1551" y="65"/>
                  </a:lnTo>
                  <a:lnTo>
                    <a:pt x="1516" y="39"/>
                  </a:lnTo>
                  <a:lnTo>
                    <a:pt x="1472" y="16"/>
                  </a:lnTo>
                  <a:lnTo>
                    <a:pt x="1421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2" name="Freeform 28"/>
            <p:cNvSpPr>
              <a:spLocks/>
            </p:cNvSpPr>
            <p:nvPr/>
          </p:nvSpPr>
          <p:spPr bwMode="auto">
            <a:xfrm>
              <a:off x="3174" y="2691"/>
              <a:ext cx="551" cy="250"/>
            </a:xfrm>
            <a:custGeom>
              <a:avLst/>
              <a:gdLst>
                <a:gd name="T0" fmla="*/ 1490 w 1491"/>
                <a:gd name="T1" fmla="*/ 0 h 681"/>
                <a:gd name="T2" fmla="*/ 1490 w 1491"/>
                <a:gd name="T3" fmla="*/ 5 h 681"/>
                <a:gd name="T4" fmla="*/ 1491 w 1491"/>
                <a:gd name="T5" fmla="*/ 16 h 681"/>
                <a:gd name="T6" fmla="*/ 1491 w 1491"/>
                <a:gd name="T7" fmla="*/ 34 h 681"/>
                <a:gd name="T8" fmla="*/ 1491 w 1491"/>
                <a:gd name="T9" fmla="*/ 57 h 681"/>
                <a:gd name="T10" fmla="*/ 1487 w 1491"/>
                <a:gd name="T11" fmla="*/ 83 h 681"/>
                <a:gd name="T12" fmla="*/ 1481 w 1491"/>
                <a:gd name="T13" fmla="*/ 111 h 681"/>
                <a:gd name="T14" fmla="*/ 1471 w 1491"/>
                <a:gd name="T15" fmla="*/ 140 h 681"/>
                <a:gd name="T16" fmla="*/ 1456 w 1491"/>
                <a:gd name="T17" fmla="*/ 168 h 681"/>
                <a:gd name="T18" fmla="*/ 1455 w 1491"/>
                <a:gd name="T19" fmla="*/ 168 h 681"/>
                <a:gd name="T20" fmla="*/ 1452 w 1491"/>
                <a:gd name="T21" fmla="*/ 169 h 681"/>
                <a:gd name="T22" fmla="*/ 1447 w 1491"/>
                <a:gd name="T23" fmla="*/ 172 h 681"/>
                <a:gd name="T24" fmla="*/ 1440 w 1491"/>
                <a:gd name="T25" fmla="*/ 175 h 681"/>
                <a:gd name="T26" fmla="*/ 1430 w 1491"/>
                <a:gd name="T27" fmla="*/ 178 h 681"/>
                <a:gd name="T28" fmla="*/ 1418 w 1491"/>
                <a:gd name="T29" fmla="*/ 182 h 681"/>
                <a:gd name="T30" fmla="*/ 1402 w 1491"/>
                <a:gd name="T31" fmla="*/ 187 h 681"/>
                <a:gd name="T32" fmla="*/ 1383 w 1491"/>
                <a:gd name="T33" fmla="*/ 191 h 681"/>
                <a:gd name="T34" fmla="*/ 1361 w 1491"/>
                <a:gd name="T35" fmla="*/ 195 h 681"/>
                <a:gd name="T36" fmla="*/ 1337 w 1491"/>
                <a:gd name="T37" fmla="*/ 201 h 681"/>
                <a:gd name="T38" fmla="*/ 1308 w 1491"/>
                <a:gd name="T39" fmla="*/ 205 h 681"/>
                <a:gd name="T40" fmla="*/ 1276 w 1491"/>
                <a:gd name="T41" fmla="*/ 211 h 681"/>
                <a:gd name="T42" fmla="*/ 1239 w 1491"/>
                <a:gd name="T43" fmla="*/ 216 h 681"/>
                <a:gd name="T44" fmla="*/ 1198 w 1491"/>
                <a:gd name="T45" fmla="*/ 221 h 681"/>
                <a:gd name="T46" fmla="*/ 1153 w 1491"/>
                <a:gd name="T47" fmla="*/ 226 h 681"/>
                <a:gd name="T48" fmla="*/ 1104 w 1491"/>
                <a:gd name="T49" fmla="*/ 230 h 681"/>
                <a:gd name="T50" fmla="*/ 0 w 1491"/>
                <a:gd name="T51" fmla="*/ 681 h 681"/>
                <a:gd name="T52" fmla="*/ 3 w 1491"/>
                <a:gd name="T53" fmla="*/ 670 h 681"/>
                <a:gd name="T54" fmla="*/ 9 w 1491"/>
                <a:gd name="T55" fmla="*/ 636 h 681"/>
                <a:gd name="T56" fmla="*/ 14 w 1491"/>
                <a:gd name="T57" fmla="*/ 591 h 681"/>
                <a:gd name="T58" fmla="*/ 12 w 1491"/>
                <a:gd name="T59" fmla="*/ 536 h 681"/>
                <a:gd name="T60" fmla="*/ 1083 w 1491"/>
                <a:gd name="T61" fmla="*/ 120 h 681"/>
                <a:gd name="T62" fmla="*/ 1086 w 1491"/>
                <a:gd name="T63" fmla="*/ 120 h 681"/>
                <a:gd name="T64" fmla="*/ 1097 w 1491"/>
                <a:gd name="T65" fmla="*/ 117 h 681"/>
                <a:gd name="T66" fmla="*/ 1111 w 1491"/>
                <a:gd name="T67" fmla="*/ 114 h 681"/>
                <a:gd name="T68" fmla="*/ 1130 w 1491"/>
                <a:gd name="T69" fmla="*/ 111 h 681"/>
                <a:gd name="T70" fmla="*/ 1155 w 1491"/>
                <a:gd name="T71" fmla="*/ 105 h 681"/>
                <a:gd name="T72" fmla="*/ 1181 w 1491"/>
                <a:gd name="T73" fmla="*/ 99 h 681"/>
                <a:gd name="T74" fmla="*/ 1212 w 1491"/>
                <a:gd name="T75" fmla="*/ 93 h 681"/>
                <a:gd name="T76" fmla="*/ 1244 w 1491"/>
                <a:gd name="T77" fmla="*/ 85 h 681"/>
                <a:gd name="T78" fmla="*/ 1277 w 1491"/>
                <a:gd name="T79" fmla="*/ 76 h 681"/>
                <a:gd name="T80" fmla="*/ 1311 w 1491"/>
                <a:gd name="T81" fmla="*/ 67 h 681"/>
                <a:gd name="T82" fmla="*/ 1344 w 1491"/>
                <a:gd name="T83" fmla="*/ 57 h 681"/>
                <a:gd name="T84" fmla="*/ 1377 w 1491"/>
                <a:gd name="T85" fmla="*/ 47 h 681"/>
                <a:gd name="T86" fmla="*/ 1409 w 1491"/>
                <a:gd name="T87" fmla="*/ 37 h 681"/>
                <a:gd name="T88" fmla="*/ 1439 w 1491"/>
                <a:gd name="T89" fmla="*/ 25 h 681"/>
                <a:gd name="T90" fmla="*/ 1466 w 1491"/>
                <a:gd name="T91" fmla="*/ 13 h 681"/>
                <a:gd name="T92" fmla="*/ 1490 w 1491"/>
                <a:gd name="T93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91" h="681">
                  <a:moveTo>
                    <a:pt x="1490" y="0"/>
                  </a:moveTo>
                  <a:lnTo>
                    <a:pt x="1490" y="5"/>
                  </a:lnTo>
                  <a:lnTo>
                    <a:pt x="1491" y="16"/>
                  </a:lnTo>
                  <a:lnTo>
                    <a:pt x="1491" y="34"/>
                  </a:lnTo>
                  <a:lnTo>
                    <a:pt x="1491" y="57"/>
                  </a:lnTo>
                  <a:lnTo>
                    <a:pt x="1487" y="83"/>
                  </a:lnTo>
                  <a:lnTo>
                    <a:pt x="1481" y="111"/>
                  </a:lnTo>
                  <a:lnTo>
                    <a:pt x="1471" y="140"/>
                  </a:lnTo>
                  <a:lnTo>
                    <a:pt x="1456" y="168"/>
                  </a:lnTo>
                  <a:lnTo>
                    <a:pt x="1455" y="168"/>
                  </a:lnTo>
                  <a:lnTo>
                    <a:pt x="1452" y="169"/>
                  </a:lnTo>
                  <a:lnTo>
                    <a:pt x="1447" y="172"/>
                  </a:lnTo>
                  <a:lnTo>
                    <a:pt x="1440" y="175"/>
                  </a:lnTo>
                  <a:lnTo>
                    <a:pt x="1430" y="178"/>
                  </a:lnTo>
                  <a:lnTo>
                    <a:pt x="1418" y="182"/>
                  </a:lnTo>
                  <a:lnTo>
                    <a:pt x="1402" y="187"/>
                  </a:lnTo>
                  <a:lnTo>
                    <a:pt x="1383" y="191"/>
                  </a:lnTo>
                  <a:lnTo>
                    <a:pt x="1361" y="195"/>
                  </a:lnTo>
                  <a:lnTo>
                    <a:pt x="1337" y="201"/>
                  </a:lnTo>
                  <a:lnTo>
                    <a:pt x="1308" y="205"/>
                  </a:lnTo>
                  <a:lnTo>
                    <a:pt x="1276" y="211"/>
                  </a:lnTo>
                  <a:lnTo>
                    <a:pt x="1239" y="216"/>
                  </a:lnTo>
                  <a:lnTo>
                    <a:pt x="1198" y="221"/>
                  </a:lnTo>
                  <a:lnTo>
                    <a:pt x="1153" y="226"/>
                  </a:lnTo>
                  <a:lnTo>
                    <a:pt x="1104" y="230"/>
                  </a:lnTo>
                  <a:lnTo>
                    <a:pt x="0" y="681"/>
                  </a:lnTo>
                  <a:lnTo>
                    <a:pt x="3" y="670"/>
                  </a:lnTo>
                  <a:lnTo>
                    <a:pt x="9" y="636"/>
                  </a:lnTo>
                  <a:lnTo>
                    <a:pt x="14" y="591"/>
                  </a:lnTo>
                  <a:lnTo>
                    <a:pt x="12" y="536"/>
                  </a:lnTo>
                  <a:lnTo>
                    <a:pt x="1083" y="120"/>
                  </a:lnTo>
                  <a:lnTo>
                    <a:pt x="1086" y="120"/>
                  </a:lnTo>
                  <a:lnTo>
                    <a:pt x="1097" y="117"/>
                  </a:lnTo>
                  <a:lnTo>
                    <a:pt x="1111" y="114"/>
                  </a:lnTo>
                  <a:lnTo>
                    <a:pt x="1130" y="111"/>
                  </a:lnTo>
                  <a:lnTo>
                    <a:pt x="1155" y="105"/>
                  </a:lnTo>
                  <a:lnTo>
                    <a:pt x="1181" y="99"/>
                  </a:lnTo>
                  <a:lnTo>
                    <a:pt x="1212" y="93"/>
                  </a:lnTo>
                  <a:lnTo>
                    <a:pt x="1244" y="85"/>
                  </a:lnTo>
                  <a:lnTo>
                    <a:pt x="1277" y="76"/>
                  </a:lnTo>
                  <a:lnTo>
                    <a:pt x="1311" y="67"/>
                  </a:lnTo>
                  <a:lnTo>
                    <a:pt x="1344" y="57"/>
                  </a:lnTo>
                  <a:lnTo>
                    <a:pt x="1377" y="47"/>
                  </a:lnTo>
                  <a:lnTo>
                    <a:pt x="1409" y="37"/>
                  </a:lnTo>
                  <a:lnTo>
                    <a:pt x="1439" y="25"/>
                  </a:lnTo>
                  <a:lnTo>
                    <a:pt x="1466" y="13"/>
                  </a:lnTo>
                  <a:lnTo>
                    <a:pt x="149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3" name="Freeform 29"/>
            <p:cNvSpPr>
              <a:spLocks/>
            </p:cNvSpPr>
            <p:nvPr/>
          </p:nvSpPr>
          <p:spPr bwMode="auto">
            <a:xfrm>
              <a:off x="3069" y="2783"/>
              <a:ext cx="98" cy="158"/>
            </a:xfrm>
            <a:custGeom>
              <a:avLst/>
              <a:gdLst>
                <a:gd name="T0" fmla="*/ 183 w 246"/>
                <a:gd name="T1" fmla="*/ 396 h 399"/>
                <a:gd name="T2" fmla="*/ 205 w 246"/>
                <a:gd name="T3" fmla="*/ 383 h 399"/>
                <a:gd name="T4" fmla="*/ 223 w 246"/>
                <a:gd name="T5" fmla="*/ 362 h 399"/>
                <a:gd name="T6" fmla="*/ 236 w 246"/>
                <a:gd name="T7" fmla="*/ 338 h 399"/>
                <a:gd name="T8" fmla="*/ 243 w 246"/>
                <a:gd name="T9" fmla="*/ 309 h 399"/>
                <a:gd name="T10" fmla="*/ 246 w 246"/>
                <a:gd name="T11" fmla="*/ 277 h 399"/>
                <a:gd name="T12" fmla="*/ 246 w 246"/>
                <a:gd name="T13" fmla="*/ 242 h 399"/>
                <a:gd name="T14" fmla="*/ 242 w 246"/>
                <a:gd name="T15" fmla="*/ 207 h 399"/>
                <a:gd name="T16" fmla="*/ 234 w 246"/>
                <a:gd name="T17" fmla="*/ 170 h 399"/>
                <a:gd name="T18" fmla="*/ 223 w 246"/>
                <a:gd name="T19" fmla="*/ 132 h 399"/>
                <a:gd name="T20" fmla="*/ 208 w 246"/>
                <a:gd name="T21" fmla="*/ 98 h 399"/>
                <a:gd name="T22" fmla="*/ 191 w 246"/>
                <a:gd name="T23" fmla="*/ 67 h 399"/>
                <a:gd name="T24" fmla="*/ 172 w 246"/>
                <a:gd name="T25" fmla="*/ 42 h 399"/>
                <a:gd name="T26" fmla="*/ 150 w 246"/>
                <a:gd name="T27" fmla="*/ 22 h 399"/>
                <a:gd name="T28" fmla="*/ 128 w 246"/>
                <a:gd name="T29" fmla="*/ 7 h 399"/>
                <a:gd name="T30" fmla="*/ 103 w 246"/>
                <a:gd name="T31" fmla="*/ 0 h 399"/>
                <a:gd name="T32" fmla="*/ 79 w 246"/>
                <a:gd name="T33" fmla="*/ 0 h 399"/>
                <a:gd name="T34" fmla="*/ 55 w 246"/>
                <a:gd name="T35" fmla="*/ 7 h 399"/>
                <a:gd name="T36" fmla="*/ 35 w 246"/>
                <a:gd name="T37" fmla="*/ 22 h 399"/>
                <a:gd name="T38" fmla="*/ 19 w 246"/>
                <a:gd name="T39" fmla="*/ 42 h 399"/>
                <a:gd name="T40" fmla="*/ 9 w 246"/>
                <a:gd name="T41" fmla="*/ 68 h 399"/>
                <a:gd name="T42" fmla="*/ 1 w 246"/>
                <a:gd name="T43" fmla="*/ 99 h 399"/>
                <a:gd name="T44" fmla="*/ 0 w 246"/>
                <a:gd name="T45" fmla="*/ 134 h 399"/>
                <a:gd name="T46" fmla="*/ 3 w 246"/>
                <a:gd name="T47" fmla="*/ 172 h 399"/>
                <a:gd name="T48" fmla="*/ 12 w 246"/>
                <a:gd name="T49" fmla="*/ 211 h 399"/>
                <a:gd name="T50" fmla="*/ 25 w 246"/>
                <a:gd name="T51" fmla="*/ 250 h 399"/>
                <a:gd name="T52" fmla="*/ 42 w 246"/>
                <a:gd name="T53" fmla="*/ 288 h 399"/>
                <a:gd name="T54" fmla="*/ 63 w 246"/>
                <a:gd name="T55" fmla="*/ 323 h 399"/>
                <a:gd name="T56" fmla="*/ 84 w 246"/>
                <a:gd name="T57" fmla="*/ 354 h 399"/>
                <a:gd name="T58" fmla="*/ 109 w 246"/>
                <a:gd name="T59" fmla="*/ 377 h 399"/>
                <a:gd name="T60" fmla="*/ 134 w 246"/>
                <a:gd name="T61" fmla="*/ 393 h 399"/>
                <a:gd name="T62" fmla="*/ 159 w 246"/>
                <a:gd name="T63" fmla="*/ 399 h 399"/>
                <a:gd name="T64" fmla="*/ 183 w 246"/>
                <a:gd name="T65" fmla="*/ 39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6" h="399">
                  <a:moveTo>
                    <a:pt x="183" y="396"/>
                  </a:moveTo>
                  <a:lnTo>
                    <a:pt x="205" y="383"/>
                  </a:lnTo>
                  <a:lnTo>
                    <a:pt x="223" y="362"/>
                  </a:lnTo>
                  <a:lnTo>
                    <a:pt x="236" y="338"/>
                  </a:lnTo>
                  <a:lnTo>
                    <a:pt x="243" y="309"/>
                  </a:lnTo>
                  <a:lnTo>
                    <a:pt x="246" y="277"/>
                  </a:lnTo>
                  <a:lnTo>
                    <a:pt x="246" y="242"/>
                  </a:lnTo>
                  <a:lnTo>
                    <a:pt x="242" y="207"/>
                  </a:lnTo>
                  <a:lnTo>
                    <a:pt x="234" y="170"/>
                  </a:lnTo>
                  <a:lnTo>
                    <a:pt x="223" y="132"/>
                  </a:lnTo>
                  <a:lnTo>
                    <a:pt x="208" y="98"/>
                  </a:lnTo>
                  <a:lnTo>
                    <a:pt x="191" y="67"/>
                  </a:lnTo>
                  <a:lnTo>
                    <a:pt x="172" y="42"/>
                  </a:lnTo>
                  <a:lnTo>
                    <a:pt x="150" y="22"/>
                  </a:lnTo>
                  <a:lnTo>
                    <a:pt x="128" y="7"/>
                  </a:lnTo>
                  <a:lnTo>
                    <a:pt x="103" y="0"/>
                  </a:lnTo>
                  <a:lnTo>
                    <a:pt x="79" y="0"/>
                  </a:lnTo>
                  <a:lnTo>
                    <a:pt x="55" y="7"/>
                  </a:lnTo>
                  <a:lnTo>
                    <a:pt x="35" y="22"/>
                  </a:lnTo>
                  <a:lnTo>
                    <a:pt x="19" y="42"/>
                  </a:lnTo>
                  <a:lnTo>
                    <a:pt x="9" y="68"/>
                  </a:lnTo>
                  <a:lnTo>
                    <a:pt x="1" y="99"/>
                  </a:lnTo>
                  <a:lnTo>
                    <a:pt x="0" y="134"/>
                  </a:lnTo>
                  <a:lnTo>
                    <a:pt x="3" y="172"/>
                  </a:lnTo>
                  <a:lnTo>
                    <a:pt x="12" y="211"/>
                  </a:lnTo>
                  <a:lnTo>
                    <a:pt x="25" y="250"/>
                  </a:lnTo>
                  <a:lnTo>
                    <a:pt x="42" y="288"/>
                  </a:lnTo>
                  <a:lnTo>
                    <a:pt x="63" y="323"/>
                  </a:lnTo>
                  <a:lnTo>
                    <a:pt x="84" y="354"/>
                  </a:lnTo>
                  <a:lnTo>
                    <a:pt x="109" y="377"/>
                  </a:lnTo>
                  <a:lnTo>
                    <a:pt x="134" y="393"/>
                  </a:lnTo>
                  <a:lnTo>
                    <a:pt x="159" y="399"/>
                  </a:lnTo>
                  <a:lnTo>
                    <a:pt x="183" y="396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4" name="Freeform 30"/>
            <p:cNvSpPr>
              <a:spLocks/>
            </p:cNvSpPr>
            <p:nvPr/>
          </p:nvSpPr>
          <p:spPr bwMode="auto">
            <a:xfrm>
              <a:off x="3158" y="2588"/>
              <a:ext cx="580" cy="283"/>
            </a:xfrm>
            <a:custGeom>
              <a:avLst/>
              <a:gdLst>
                <a:gd name="T0" fmla="*/ 1329 w 1533"/>
                <a:gd name="T1" fmla="*/ 79 h 747"/>
                <a:gd name="T2" fmla="*/ 1316 w 1533"/>
                <a:gd name="T3" fmla="*/ 83 h 747"/>
                <a:gd name="T4" fmla="*/ 1297 w 1533"/>
                <a:gd name="T5" fmla="*/ 89 h 747"/>
                <a:gd name="T6" fmla="*/ 1276 w 1533"/>
                <a:gd name="T7" fmla="*/ 95 h 747"/>
                <a:gd name="T8" fmla="*/ 1255 w 1533"/>
                <a:gd name="T9" fmla="*/ 101 h 747"/>
                <a:gd name="T10" fmla="*/ 1236 w 1533"/>
                <a:gd name="T11" fmla="*/ 106 h 747"/>
                <a:gd name="T12" fmla="*/ 1218 w 1533"/>
                <a:gd name="T13" fmla="*/ 109 h 747"/>
                <a:gd name="T14" fmla="*/ 1206 w 1533"/>
                <a:gd name="T15" fmla="*/ 112 h 747"/>
                <a:gd name="T16" fmla="*/ 1202 w 1533"/>
                <a:gd name="T17" fmla="*/ 114 h 747"/>
                <a:gd name="T18" fmla="*/ 1167 w 1533"/>
                <a:gd name="T19" fmla="*/ 124 h 747"/>
                <a:gd name="T20" fmla="*/ 1141 w 1533"/>
                <a:gd name="T21" fmla="*/ 134 h 747"/>
                <a:gd name="T22" fmla="*/ 1122 w 1533"/>
                <a:gd name="T23" fmla="*/ 143 h 747"/>
                <a:gd name="T24" fmla="*/ 1110 w 1533"/>
                <a:gd name="T25" fmla="*/ 152 h 747"/>
                <a:gd name="T26" fmla="*/ 1102 w 1533"/>
                <a:gd name="T27" fmla="*/ 159 h 747"/>
                <a:gd name="T28" fmla="*/ 1097 w 1533"/>
                <a:gd name="T29" fmla="*/ 163 h 747"/>
                <a:gd name="T30" fmla="*/ 1096 w 1533"/>
                <a:gd name="T31" fmla="*/ 166 h 747"/>
                <a:gd name="T32" fmla="*/ 1096 w 1533"/>
                <a:gd name="T33" fmla="*/ 168 h 747"/>
                <a:gd name="T34" fmla="*/ 0 w 1533"/>
                <a:gd name="T35" fmla="*/ 581 h 747"/>
                <a:gd name="T36" fmla="*/ 1 w 1533"/>
                <a:gd name="T37" fmla="*/ 584 h 747"/>
                <a:gd name="T38" fmla="*/ 7 w 1533"/>
                <a:gd name="T39" fmla="*/ 593 h 747"/>
                <a:gd name="T40" fmla="*/ 16 w 1533"/>
                <a:gd name="T41" fmla="*/ 606 h 747"/>
                <a:gd name="T42" fmla="*/ 26 w 1533"/>
                <a:gd name="T43" fmla="*/ 625 h 747"/>
                <a:gd name="T44" fmla="*/ 35 w 1533"/>
                <a:gd name="T45" fmla="*/ 648 h 747"/>
                <a:gd name="T46" fmla="*/ 43 w 1533"/>
                <a:gd name="T47" fmla="*/ 677 h 747"/>
                <a:gd name="T48" fmla="*/ 51 w 1533"/>
                <a:gd name="T49" fmla="*/ 709 h 747"/>
                <a:gd name="T50" fmla="*/ 55 w 1533"/>
                <a:gd name="T51" fmla="*/ 747 h 747"/>
                <a:gd name="T52" fmla="*/ 1144 w 1533"/>
                <a:gd name="T53" fmla="*/ 323 h 747"/>
                <a:gd name="T54" fmla="*/ 1147 w 1533"/>
                <a:gd name="T55" fmla="*/ 323 h 747"/>
                <a:gd name="T56" fmla="*/ 1156 w 1533"/>
                <a:gd name="T57" fmla="*/ 322 h 747"/>
                <a:gd name="T58" fmla="*/ 1170 w 1533"/>
                <a:gd name="T59" fmla="*/ 319 h 747"/>
                <a:gd name="T60" fmla="*/ 1188 w 1533"/>
                <a:gd name="T61" fmla="*/ 315 h 747"/>
                <a:gd name="T62" fmla="*/ 1209 w 1533"/>
                <a:gd name="T63" fmla="*/ 310 h 747"/>
                <a:gd name="T64" fmla="*/ 1236 w 1533"/>
                <a:gd name="T65" fmla="*/ 306 h 747"/>
                <a:gd name="T66" fmla="*/ 1263 w 1533"/>
                <a:gd name="T67" fmla="*/ 300 h 747"/>
                <a:gd name="T68" fmla="*/ 1292 w 1533"/>
                <a:gd name="T69" fmla="*/ 293 h 747"/>
                <a:gd name="T70" fmla="*/ 1324 w 1533"/>
                <a:gd name="T71" fmla="*/ 284 h 747"/>
                <a:gd name="T72" fmla="*/ 1356 w 1533"/>
                <a:gd name="T73" fmla="*/ 277 h 747"/>
                <a:gd name="T74" fmla="*/ 1388 w 1533"/>
                <a:gd name="T75" fmla="*/ 267 h 747"/>
                <a:gd name="T76" fmla="*/ 1420 w 1533"/>
                <a:gd name="T77" fmla="*/ 256 h 747"/>
                <a:gd name="T78" fmla="*/ 1452 w 1533"/>
                <a:gd name="T79" fmla="*/ 246 h 747"/>
                <a:gd name="T80" fmla="*/ 1482 w 1533"/>
                <a:gd name="T81" fmla="*/ 236 h 747"/>
                <a:gd name="T82" fmla="*/ 1508 w 1533"/>
                <a:gd name="T83" fmla="*/ 223 h 747"/>
                <a:gd name="T84" fmla="*/ 1533 w 1533"/>
                <a:gd name="T85" fmla="*/ 211 h 747"/>
                <a:gd name="T86" fmla="*/ 1533 w 1533"/>
                <a:gd name="T87" fmla="*/ 205 h 747"/>
                <a:gd name="T88" fmla="*/ 1531 w 1533"/>
                <a:gd name="T89" fmla="*/ 191 h 747"/>
                <a:gd name="T90" fmla="*/ 1528 w 1533"/>
                <a:gd name="T91" fmla="*/ 168 h 747"/>
                <a:gd name="T92" fmla="*/ 1519 w 1533"/>
                <a:gd name="T93" fmla="*/ 140 h 747"/>
                <a:gd name="T94" fmla="*/ 1505 w 1533"/>
                <a:gd name="T95" fmla="*/ 106 h 747"/>
                <a:gd name="T96" fmla="*/ 1485 w 1533"/>
                <a:gd name="T97" fmla="*/ 71 h 747"/>
                <a:gd name="T98" fmla="*/ 1454 w 1533"/>
                <a:gd name="T99" fmla="*/ 35 h 747"/>
                <a:gd name="T100" fmla="*/ 1412 w 1533"/>
                <a:gd name="T101" fmla="*/ 0 h 747"/>
                <a:gd name="T102" fmla="*/ 1413 w 1533"/>
                <a:gd name="T103" fmla="*/ 2 h 747"/>
                <a:gd name="T104" fmla="*/ 1416 w 1533"/>
                <a:gd name="T105" fmla="*/ 6 h 747"/>
                <a:gd name="T106" fmla="*/ 1418 w 1533"/>
                <a:gd name="T107" fmla="*/ 12 h 747"/>
                <a:gd name="T108" fmla="*/ 1415 w 1533"/>
                <a:gd name="T109" fmla="*/ 21 h 747"/>
                <a:gd name="T110" fmla="*/ 1407 w 1533"/>
                <a:gd name="T111" fmla="*/ 32 h 747"/>
                <a:gd name="T112" fmla="*/ 1393 w 1533"/>
                <a:gd name="T113" fmla="*/ 45 h 747"/>
                <a:gd name="T114" fmla="*/ 1367 w 1533"/>
                <a:gd name="T115" fmla="*/ 61 h 747"/>
                <a:gd name="T116" fmla="*/ 1329 w 1533"/>
                <a:gd name="T117" fmla="*/ 79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33" h="747">
                  <a:moveTo>
                    <a:pt x="1329" y="79"/>
                  </a:moveTo>
                  <a:lnTo>
                    <a:pt x="1316" y="83"/>
                  </a:lnTo>
                  <a:lnTo>
                    <a:pt x="1297" y="89"/>
                  </a:lnTo>
                  <a:lnTo>
                    <a:pt x="1276" y="95"/>
                  </a:lnTo>
                  <a:lnTo>
                    <a:pt x="1255" y="101"/>
                  </a:lnTo>
                  <a:lnTo>
                    <a:pt x="1236" y="106"/>
                  </a:lnTo>
                  <a:lnTo>
                    <a:pt x="1218" y="109"/>
                  </a:lnTo>
                  <a:lnTo>
                    <a:pt x="1206" y="112"/>
                  </a:lnTo>
                  <a:lnTo>
                    <a:pt x="1202" y="114"/>
                  </a:lnTo>
                  <a:lnTo>
                    <a:pt x="1167" y="124"/>
                  </a:lnTo>
                  <a:lnTo>
                    <a:pt x="1141" y="134"/>
                  </a:lnTo>
                  <a:lnTo>
                    <a:pt x="1122" y="143"/>
                  </a:lnTo>
                  <a:lnTo>
                    <a:pt x="1110" y="152"/>
                  </a:lnTo>
                  <a:lnTo>
                    <a:pt x="1102" y="159"/>
                  </a:lnTo>
                  <a:lnTo>
                    <a:pt x="1097" y="163"/>
                  </a:lnTo>
                  <a:lnTo>
                    <a:pt x="1096" y="166"/>
                  </a:lnTo>
                  <a:lnTo>
                    <a:pt x="1096" y="168"/>
                  </a:lnTo>
                  <a:lnTo>
                    <a:pt x="0" y="581"/>
                  </a:lnTo>
                  <a:lnTo>
                    <a:pt x="1" y="584"/>
                  </a:lnTo>
                  <a:lnTo>
                    <a:pt x="7" y="593"/>
                  </a:lnTo>
                  <a:lnTo>
                    <a:pt x="16" y="606"/>
                  </a:lnTo>
                  <a:lnTo>
                    <a:pt x="26" y="625"/>
                  </a:lnTo>
                  <a:lnTo>
                    <a:pt x="35" y="648"/>
                  </a:lnTo>
                  <a:lnTo>
                    <a:pt x="43" y="677"/>
                  </a:lnTo>
                  <a:lnTo>
                    <a:pt x="51" y="709"/>
                  </a:lnTo>
                  <a:lnTo>
                    <a:pt x="55" y="747"/>
                  </a:lnTo>
                  <a:lnTo>
                    <a:pt x="1144" y="323"/>
                  </a:lnTo>
                  <a:lnTo>
                    <a:pt x="1147" y="323"/>
                  </a:lnTo>
                  <a:lnTo>
                    <a:pt x="1156" y="322"/>
                  </a:lnTo>
                  <a:lnTo>
                    <a:pt x="1170" y="319"/>
                  </a:lnTo>
                  <a:lnTo>
                    <a:pt x="1188" y="315"/>
                  </a:lnTo>
                  <a:lnTo>
                    <a:pt x="1209" y="310"/>
                  </a:lnTo>
                  <a:lnTo>
                    <a:pt x="1236" y="306"/>
                  </a:lnTo>
                  <a:lnTo>
                    <a:pt x="1263" y="300"/>
                  </a:lnTo>
                  <a:lnTo>
                    <a:pt x="1292" y="293"/>
                  </a:lnTo>
                  <a:lnTo>
                    <a:pt x="1324" y="284"/>
                  </a:lnTo>
                  <a:lnTo>
                    <a:pt x="1356" y="277"/>
                  </a:lnTo>
                  <a:lnTo>
                    <a:pt x="1388" y="267"/>
                  </a:lnTo>
                  <a:lnTo>
                    <a:pt x="1420" y="256"/>
                  </a:lnTo>
                  <a:lnTo>
                    <a:pt x="1452" y="246"/>
                  </a:lnTo>
                  <a:lnTo>
                    <a:pt x="1482" y="236"/>
                  </a:lnTo>
                  <a:lnTo>
                    <a:pt x="1508" y="223"/>
                  </a:lnTo>
                  <a:lnTo>
                    <a:pt x="1533" y="211"/>
                  </a:lnTo>
                  <a:lnTo>
                    <a:pt x="1533" y="205"/>
                  </a:lnTo>
                  <a:lnTo>
                    <a:pt x="1531" y="191"/>
                  </a:lnTo>
                  <a:lnTo>
                    <a:pt x="1528" y="168"/>
                  </a:lnTo>
                  <a:lnTo>
                    <a:pt x="1519" y="140"/>
                  </a:lnTo>
                  <a:lnTo>
                    <a:pt x="1505" y="106"/>
                  </a:lnTo>
                  <a:lnTo>
                    <a:pt x="1485" y="71"/>
                  </a:lnTo>
                  <a:lnTo>
                    <a:pt x="1454" y="35"/>
                  </a:lnTo>
                  <a:lnTo>
                    <a:pt x="1412" y="0"/>
                  </a:lnTo>
                  <a:lnTo>
                    <a:pt x="1413" y="2"/>
                  </a:lnTo>
                  <a:lnTo>
                    <a:pt x="1416" y="6"/>
                  </a:lnTo>
                  <a:lnTo>
                    <a:pt x="1418" y="12"/>
                  </a:lnTo>
                  <a:lnTo>
                    <a:pt x="1415" y="21"/>
                  </a:lnTo>
                  <a:lnTo>
                    <a:pt x="1407" y="32"/>
                  </a:lnTo>
                  <a:lnTo>
                    <a:pt x="1393" y="45"/>
                  </a:lnTo>
                  <a:lnTo>
                    <a:pt x="1367" y="61"/>
                  </a:lnTo>
                  <a:lnTo>
                    <a:pt x="1329" y="7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5" name="Freeform 31"/>
            <p:cNvSpPr>
              <a:spLocks/>
            </p:cNvSpPr>
            <p:nvPr/>
          </p:nvSpPr>
          <p:spPr bwMode="auto">
            <a:xfrm>
              <a:off x="3165" y="2586"/>
              <a:ext cx="553" cy="235"/>
            </a:xfrm>
            <a:custGeom>
              <a:avLst/>
              <a:gdLst>
                <a:gd name="T0" fmla="*/ 23 w 1490"/>
                <a:gd name="T1" fmla="*/ 620 h 620"/>
                <a:gd name="T2" fmla="*/ 14 w 1490"/>
                <a:gd name="T3" fmla="*/ 604 h 620"/>
                <a:gd name="T4" fmla="*/ 7 w 1490"/>
                <a:gd name="T5" fmla="*/ 593 h 620"/>
                <a:gd name="T6" fmla="*/ 1 w 1490"/>
                <a:gd name="T7" fmla="*/ 584 h 620"/>
                <a:gd name="T8" fmla="*/ 0 w 1490"/>
                <a:gd name="T9" fmla="*/ 581 h 620"/>
                <a:gd name="T10" fmla="*/ 1097 w 1490"/>
                <a:gd name="T11" fmla="*/ 169 h 620"/>
                <a:gd name="T12" fmla="*/ 1097 w 1490"/>
                <a:gd name="T13" fmla="*/ 168 h 620"/>
                <a:gd name="T14" fmla="*/ 1099 w 1490"/>
                <a:gd name="T15" fmla="*/ 165 h 620"/>
                <a:gd name="T16" fmla="*/ 1103 w 1490"/>
                <a:gd name="T17" fmla="*/ 160 h 620"/>
                <a:gd name="T18" fmla="*/ 1110 w 1490"/>
                <a:gd name="T19" fmla="*/ 153 h 620"/>
                <a:gd name="T20" fmla="*/ 1124 w 1490"/>
                <a:gd name="T21" fmla="*/ 144 h 620"/>
                <a:gd name="T22" fmla="*/ 1141 w 1490"/>
                <a:gd name="T23" fmla="*/ 136 h 620"/>
                <a:gd name="T24" fmla="*/ 1167 w 1490"/>
                <a:gd name="T25" fmla="*/ 125 h 620"/>
                <a:gd name="T26" fmla="*/ 1202 w 1490"/>
                <a:gd name="T27" fmla="*/ 114 h 620"/>
                <a:gd name="T28" fmla="*/ 1206 w 1490"/>
                <a:gd name="T29" fmla="*/ 112 h 620"/>
                <a:gd name="T30" fmla="*/ 1218 w 1490"/>
                <a:gd name="T31" fmla="*/ 109 h 620"/>
                <a:gd name="T32" fmla="*/ 1236 w 1490"/>
                <a:gd name="T33" fmla="*/ 106 h 620"/>
                <a:gd name="T34" fmla="*/ 1256 w 1490"/>
                <a:gd name="T35" fmla="*/ 101 h 620"/>
                <a:gd name="T36" fmla="*/ 1276 w 1490"/>
                <a:gd name="T37" fmla="*/ 95 h 620"/>
                <a:gd name="T38" fmla="*/ 1298 w 1490"/>
                <a:gd name="T39" fmla="*/ 90 h 620"/>
                <a:gd name="T40" fmla="*/ 1316 w 1490"/>
                <a:gd name="T41" fmla="*/ 85 h 620"/>
                <a:gd name="T42" fmla="*/ 1330 w 1490"/>
                <a:gd name="T43" fmla="*/ 80 h 620"/>
                <a:gd name="T44" fmla="*/ 1368 w 1490"/>
                <a:gd name="T45" fmla="*/ 63 h 620"/>
                <a:gd name="T46" fmla="*/ 1394 w 1490"/>
                <a:gd name="T47" fmla="*/ 47 h 620"/>
                <a:gd name="T48" fmla="*/ 1409 w 1490"/>
                <a:gd name="T49" fmla="*/ 32 h 620"/>
                <a:gd name="T50" fmla="*/ 1416 w 1490"/>
                <a:gd name="T51" fmla="*/ 21 h 620"/>
                <a:gd name="T52" fmla="*/ 1419 w 1490"/>
                <a:gd name="T53" fmla="*/ 12 h 620"/>
                <a:gd name="T54" fmla="*/ 1418 w 1490"/>
                <a:gd name="T55" fmla="*/ 6 h 620"/>
                <a:gd name="T56" fmla="*/ 1415 w 1490"/>
                <a:gd name="T57" fmla="*/ 2 h 620"/>
                <a:gd name="T58" fmla="*/ 1413 w 1490"/>
                <a:gd name="T59" fmla="*/ 0 h 620"/>
                <a:gd name="T60" fmla="*/ 1416 w 1490"/>
                <a:gd name="T61" fmla="*/ 2 h 620"/>
                <a:gd name="T62" fmla="*/ 1422 w 1490"/>
                <a:gd name="T63" fmla="*/ 6 h 620"/>
                <a:gd name="T64" fmla="*/ 1431 w 1490"/>
                <a:gd name="T65" fmla="*/ 13 h 620"/>
                <a:gd name="T66" fmla="*/ 1442 w 1490"/>
                <a:gd name="T67" fmla="*/ 23 h 620"/>
                <a:gd name="T68" fmla="*/ 1454 w 1490"/>
                <a:gd name="T69" fmla="*/ 35 h 620"/>
                <a:gd name="T70" fmla="*/ 1467 w 1490"/>
                <a:gd name="T71" fmla="*/ 50 h 620"/>
                <a:gd name="T72" fmla="*/ 1480 w 1490"/>
                <a:gd name="T73" fmla="*/ 66 h 620"/>
                <a:gd name="T74" fmla="*/ 1490 w 1490"/>
                <a:gd name="T75" fmla="*/ 83 h 620"/>
                <a:gd name="T76" fmla="*/ 23 w 1490"/>
                <a:gd name="T77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90" h="620">
                  <a:moveTo>
                    <a:pt x="23" y="620"/>
                  </a:moveTo>
                  <a:lnTo>
                    <a:pt x="14" y="604"/>
                  </a:lnTo>
                  <a:lnTo>
                    <a:pt x="7" y="593"/>
                  </a:lnTo>
                  <a:lnTo>
                    <a:pt x="1" y="584"/>
                  </a:lnTo>
                  <a:lnTo>
                    <a:pt x="0" y="581"/>
                  </a:lnTo>
                  <a:lnTo>
                    <a:pt x="1097" y="169"/>
                  </a:lnTo>
                  <a:lnTo>
                    <a:pt x="1097" y="168"/>
                  </a:lnTo>
                  <a:lnTo>
                    <a:pt x="1099" y="165"/>
                  </a:lnTo>
                  <a:lnTo>
                    <a:pt x="1103" y="160"/>
                  </a:lnTo>
                  <a:lnTo>
                    <a:pt x="1110" y="153"/>
                  </a:lnTo>
                  <a:lnTo>
                    <a:pt x="1124" y="144"/>
                  </a:lnTo>
                  <a:lnTo>
                    <a:pt x="1141" y="136"/>
                  </a:lnTo>
                  <a:lnTo>
                    <a:pt x="1167" y="125"/>
                  </a:lnTo>
                  <a:lnTo>
                    <a:pt x="1202" y="114"/>
                  </a:lnTo>
                  <a:lnTo>
                    <a:pt x="1206" y="112"/>
                  </a:lnTo>
                  <a:lnTo>
                    <a:pt x="1218" y="109"/>
                  </a:lnTo>
                  <a:lnTo>
                    <a:pt x="1236" y="106"/>
                  </a:lnTo>
                  <a:lnTo>
                    <a:pt x="1256" y="101"/>
                  </a:lnTo>
                  <a:lnTo>
                    <a:pt x="1276" y="95"/>
                  </a:lnTo>
                  <a:lnTo>
                    <a:pt x="1298" y="90"/>
                  </a:lnTo>
                  <a:lnTo>
                    <a:pt x="1316" y="85"/>
                  </a:lnTo>
                  <a:lnTo>
                    <a:pt x="1330" y="80"/>
                  </a:lnTo>
                  <a:lnTo>
                    <a:pt x="1368" y="63"/>
                  </a:lnTo>
                  <a:lnTo>
                    <a:pt x="1394" y="47"/>
                  </a:lnTo>
                  <a:lnTo>
                    <a:pt x="1409" y="32"/>
                  </a:lnTo>
                  <a:lnTo>
                    <a:pt x="1416" y="21"/>
                  </a:lnTo>
                  <a:lnTo>
                    <a:pt x="1419" y="12"/>
                  </a:lnTo>
                  <a:lnTo>
                    <a:pt x="1418" y="6"/>
                  </a:lnTo>
                  <a:lnTo>
                    <a:pt x="1415" y="2"/>
                  </a:lnTo>
                  <a:lnTo>
                    <a:pt x="1413" y="0"/>
                  </a:lnTo>
                  <a:lnTo>
                    <a:pt x="1416" y="2"/>
                  </a:lnTo>
                  <a:lnTo>
                    <a:pt x="1422" y="6"/>
                  </a:lnTo>
                  <a:lnTo>
                    <a:pt x="1431" y="13"/>
                  </a:lnTo>
                  <a:lnTo>
                    <a:pt x="1442" y="23"/>
                  </a:lnTo>
                  <a:lnTo>
                    <a:pt x="1454" y="35"/>
                  </a:lnTo>
                  <a:lnTo>
                    <a:pt x="1467" y="50"/>
                  </a:lnTo>
                  <a:lnTo>
                    <a:pt x="1480" y="66"/>
                  </a:lnTo>
                  <a:lnTo>
                    <a:pt x="1490" y="83"/>
                  </a:lnTo>
                  <a:lnTo>
                    <a:pt x="23" y="620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6" name="Freeform 32"/>
            <p:cNvSpPr>
              <a:spLocks/>
            </p:cNvSpPr>
            <p:nvPr/>
          </p:nvSpPr>
          <p:spPr bwMode="auto">
            <a:xfrm>
              <a:off x="3586" y="2638"/>
              <a:ext cx="136" cy="50"/>
            </a:xfrm>
            <a:custGeom>
              <a:avLst/>
              <a:gdLst>
                <a:gd name="T0" fmla="*/ 0 w 372"/>
                <a:gd name="T1" fmla="*/ 136 h 136"/>
                <a:gd name="T2" fmla="*/ 3 w 372"/>
                <a:gd name="T3" fmla="*/ 134 h 136"/>
                <a:gd name="T4" fmla="*/ 13 w 372"/>
                <a:gd name="T5" fmla="*/ 131 h 136"/>
                <a:gd name="T6" fmla="*/ 29 w 372"/>
                <a:gd name="T7" fmla="*/ 127 h 136"/>
                <a:gd name="T8" fmla="*/ 49 w 372"/>
                <a:gd name="T9" fmla="*/ 121 h 136"/>
                <a:gd name="T10" fmla="*/ 72 w 372"/>
                <a:gd name="T11" fmla="*/ 114 h 136"/>
                <a:gd name="T12" fmla="*/ 100 w 372"/>
                <a:gd name="T13" fmla="*/ 105 h 136"/>
                <a:gd name="T14" fmla="*/ 129 w 372"/>
                <a:gd name="T15" fmla="*/ 96 h 136"/>
                <a:gd name="T16" fmla="*/ 160 w 372"/>
                <a:gd name="T17" fmla="*/ 86 h 136"/>
                <a:gd name="T18" fmla="*/ 192 w 372"/>
                <a:gd name="T19" fmla="*/ 76 h 136"/>
                <a:gd name="T20" fmla="*/ 224 w 372"/>
                <a:gd name="T21" fmla="*/ 64 h 136"/>
                <a:gd name="T22" fmla="*/ 253 w 372"/>
                <a:gd name="T23" fmla="*/ 53 h 136"/>
                <a:gd name="T24" fmla="*/ 282 w 372"/>
                <a:gd name="T25" fmla="*/ 41 h 136"/>
                <a:gd name="T26" fmla="*/ 308 w 372"/>
                <a:gd name="T27" fmla="*/ 31 h 136"/>
                <a:gd name="T28" fmla="*/ 330 w 372"/>
                <a:gd name="T29" fmla="*/ 19 h 136"/>
                <a:gd name="T30" fmla="*/ 349 w 372"/>
                <a:gd name="T31" fmla="*/ 9 h 136"/>
                <a:gd name="T32" fmla="*/ 362 w 372"/>
                <a:gd name="T33" fmla="*/ 0 h 136"/>
                <a:gd name="T34" fmla="*/ 372 w 372"/>
                <a:gd name="T35" fmla="*/ 34 h 136"/>
                <a:gd name="T36" fmla="*/ 371 w 372"/>
                <a:gd name="T37" fmla="*/ 34 h 136"/>
                <a:gd name="T38" fmla="*/ 368 w 372"/>
                <a:gd name="T39" fmla="*/ 35 h 136"/>
                <a:gd name="T40" fmla="*/ 362 w 372"/>
                <a:gd name="T41" fmla="*/ 38 h 136"/>
                <a:gd name="T42" fmla="*/ 353 w 372"/>
                <a:gd name="T43" fmla="*/ 41 h 136"/>
                <a:gd name="T44" fmla="*/ 343 w 372"/>
                <a:gd name="T45" fmla="*/ 45 h 136"/>
                <a:gd name="T46" fmla="*/ 329 w 372"/>
                <a:gd name="T47" fmla="*/ 51 h 136"/>
                <a:gd name="T48" fmla="*/ 313 w 372"/>
                <a:gd name="T49" fmla="*/ 57 h 136"/>
                <a:gd name="T50" fmla="*/ 292 w 372"/>
                <a:gd name="T51" fmla="*/ 63 h 136"/>
                <a:gd name="T52" fmla="*/ 269 w 372"/>
                <a:gd name="T53" fmla="*/ 70 h 136"/>
                <a:gd name="T54" fmla="*/ 241 w 372"/>
                <a:gd name="T55" fmla="*/ 79 h 136"/>
                <a:gd name="T56" fmla="*/ 211 w 372"/>
                <a:gd name="T57" fmla="*/ 86 h 136"/>
                <a:gd name="T58" fmla="*/ 177 w 372"/>
                <a:gd name="T59" fmla="*/ 96 h 136"/>
                <a:gd name="T60" fmla="*/ 139 w 372"/>
                <a:gd name="T61" fmla="*/ 105 h 136"/>
                <a:gd name="T62" fmla="*/ 97 w 372"/>
                <a:gd name="T63" fmla="*/ 115 h 136"/>
                <a:gd name="T64" fmla="*/ 51 w 372"/>
                <a:gd name="T65" fmla="*/ 125 h 136"/>
                <a:gd name="T66" fmla="*/ 0 w 372"/>
                <a:gd name="T67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2" h="136">
                  <a:moveTo>
                    <a:pt x="0" y="136"/>
                  </a:moveTo>
                  <a:lnTo>
                    <a:pt x="3" y="134"/>
                  </a:lnTo>
                  <a:lnTo>
                    <a:pt x="13" y="131"/>
                  </a:lnTo>
                  <a:lnTo>
                    <a:pt x="29" y="127"/>
                  </a:lnTo>
                  <a:lnTo>
                    <a:pt x="49" y="121"/>
                  </a:lnTo>
                  <a:lnTo>
                    <a:pt x="72" y="114"/>
                  </a:lnTo>
                  <a:lnTo>
                    <a:pt x="100" y="105"/>
                  </a:lnTo>
                  <a:lnTo>
                    <a:pt x="129" y="96"/>
                  </a:lnTo>
                  <a:lnTo>
                    <a:pt x="160" y="86"/>
                  </a:lnTo>
                  <a:lnTo>
                    <a:pt x="192" y="76"/>
                  </a:lnTo>
                  <a:lnTo>
                    <a:pt x="224" y="64"/>
                  </a:lnTo>
                  <a:lnTo>
                    <a:pt x="253" y="53"/>
                  </a:lnTo>
                  <a:lnTo>
                    <a:pt x="282" y="41"/>
                  </a:lnTo>
                  <a:lnTo>
                    <a:pt x="308" y="31"/>
                  </a:lnTo>
                  <a:lnTo>
                    <a:pt x="330" y="19"/>
                  </a:lnTo>
                  <a:lnTo>
                    <a:pt x="349" y="9"/>
                  </a:lnTo>
                  <a:lnTo>
                    <a:pt x="362" y="0"/>
                  </a:lnTo>
                  <a:lnTo>
                    <a:pt x="372" y="34"/>
                  </a:lnTo>
                  <a:lnTo>
                    <a:pt x="371" y="34"/>
                  </a:lnTo>
                  <a:lnTo>
                    <a:pt x="368" y="35"/>
                  </a:lnTo>
                  <a:lnTo>
                    <a:pt x="362" y="38"/>
                  </a:lnTo>
                  <a:lnTo>
                    <a:pt x="353" y="41"/>
                  </a:lnTo>
                  <a:lnTo>
                    <a:pt x="343" y="45"/>
                  </a:lnTo>
                  <a:lnTo>
                    <a:pt x="329" y="51"/>
                  </a:lnTo>
                  <a:lnTo>
                    <a:pt x="313" y="57"/>
                  </a:lnTo>
                  <a:lnTo>
                    <a:pt x="292" y="63"/>
                  </a:lnTo>
                  <a:lnTo>
                    <a:pt x="269" y="70"/>
                  </a:lnTo>
                  <a:lnTo>
                    <a:pt x="241" y="79"/>
                  </a:lnTo>
                  <a:lnTo>
                    <a:pt x="211" y="86"/>
                  </a:lnTo>
                  <a:lnTo>
                    <a:pt x="177" y="96"/>
                  </a:lnTo>
                  <a:lnTo>
                    <a:pt x="139" y="105"/>
                  </a:lnTo>
                  <a:lnTo>
                    <a:pt x="97" y="115"/>
                  </a:lnTo>
                  <a:lnTo>
                    <a:pt x="51" y="12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7" name="Freeform 33"/>
            <p:cNvSpPr>
              <a:spLocks/>
            </p:cNvSpPr>
            <p:nvPr/>
          </p:nvSpPr>
          <p:spPr bwMode="auto">
            <a:xfrm>
              <a:off x="3737" y="2620"/>
              <a:ext cx="15" cy="24"/>
            </a:xfrm>
            <a:custGeom>
              <a:avLst/>
              <a:gdLst>
                <a:gd name="T0" fmla="*/ 0 w 42"/>
                <a:gd name="T1" fmla="*/ 18 h 66"/>
                <a:gd name="T2" fmla="*/ 23 w 42"/>
                <a:gd name="T3" fmla="*/ 0 h 66"/>
                <a:gd name="T4" fmla="*/ 26 w 42"/>
                <a:gd name="T5" fmla="*/ 7 h 66"/>
                <a:gd name="T6" fmla="*/ 34 w 42"/>
                <a:gd name="T7" fmla="*/ 24 h 66"/>
                <a:gd name="T8" fmla="*/ 39 w 42"/>
                <a:gd name="T9" fmla="*/ 40 h 66"/>
                <a:gd name="T10" fmla="*/ 42 w 42"/>
                <a:gd name="T11" fmla="*/ 51 h 66"/>
                <a:gd name="T12" fmla="*/ 16 w 42"/>
                <a:gd name="T13" fmla="*/ 64 h 66"/>
                <a:gd name="T14" fmla="*/ 18 w 42"/>
                <a:gd name="T15" fmla="*/ 66 h 66"/>
                <a:gd name="T16" fmla="*/ 18 w 42"/>
                <a:gd name="T17" fmla="*/ 63 h 66"/>
                <a:gd name="T18" fmla="*/ 13 w 42"/>
                <a:gd name="T19" fmla="*/ 50 h 66"/>
                <a:gd name="T20" fmla="*/ 0 w 42"/>
                <a:gd name="T2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66">
                  <a:moveTo>
                    <a:pt x="0" y="18"/>
                  </a:moveTo>
                  <a:lnTo>
                    <a:pt x="23" y="0"/>
                  </a:lnTo>
                  <a:lnTo>
                    <a:pt x="26" y="7"/>
                  </a:lnTo>
                  <a:lnTo>
                    <a:pt x="34" y="24"/>
                  </a:lnTo>
                  <a:lnTo>
                    <a:pt x="39" y="40"/>
                  </a:lnTo>
                  <a:lnTo>
                    <a:pt x="42" y="51"/>
                  </a:lnTo>
                  <a:lnTo>
                    <a:pt x="16" y="64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3" y="5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8" name="Freeform 34"/>
            <p:cNvSpPr>
              <a:spLocks/>
            </p:cNvSpPr>
            <p:nvPr/>
          </p:nvSpPr>
          <p:spPr bwMode="auto">
            <a:xfrm>
              <a:off x="3107" y="2563"/>
              <a:ext cx="555" cy="206"/>
            </a:xfrm>
            <a:custGeom>
              <a:avLst/>
              <a:gdLst>
                <a:gd name="T0" fmla="*/ 0 w 1482"/>
                <a:gd name="T1" fmla="*/ 524 h 542"/>
                <a:gd name="T2" fmla="*/ 1146 w 1482"/>
                <a:gd name="T3" fmla="*/ 134 h 542"/>
                <a:gd name="T4" fmla="*/ 1159 w 1482"/>
                <a:gd name="T5" fmla="*/ 121 h 542"/>
                <a:gd name="T6" fmla="*/ 1176 w 1482"/>
                <a:gd name="T7" fmla="*/ 108 h 542"/>
                <a:gd name="T8" fmla="*/ 1195 w 1482"/>
                <a:gd name="T9" fmla="*/ 95 h 542"/>
                <a:gd name="T10" fmla="*/ 1215 w 1482"/>
                <a:gd name="T11" fmla="*/ 83 h 542"/>
                <a:gd name="T12" fmla="*/ 1237 w 1482"/>
                <a:gd name="T13" fmla="*/ 71 h 542"/>
                <a:gd name="T14" fmla="*/ 1261 w 1482"/>
                <a:gd name="T15" fmla="*/ 60 h 542"/>
                <a:gd name="T16" fmla="*/ 1284 w 1482"/>
                <a:gd name="T17" fmla="*/ 50 h 542"/>
                <a:gd name="T18" fmla="*/ 1307 w 1482"/>
                <a:gd name="T19" fmla="*/ 41 h 542"/>
                <a:gd name="T20" fmla="*/ 1329 w 1482"/>
                <a:gd name="T21" fmla="*/ 32 h 542"/>
                <a:gd name="T22" fmla="*/ 1351 w 1482"/>
                <a:gd name="T23" fmla="*/ 23 h 542"/>
                <a:gd name="T24" fmla="*/ 1370 w 1482"/>
                <a:gd name="T25" fmla="*/ 16 h 542"/>
                <a:gd name="T26" fmla="*/ 1387 w 1482"/>
                <a:gd name="T27" fmla="*/ 10 h 542"/>
                <a:gd name="T28" fmla="*/ 1400 w 1482"/>
                <a:gd name="T29" fmla="*/ 6 h 542"/>
                <a:gd name="T30" fmla="*/ 1412 w 1482"/>
                <a:gd name="T31" fmla="*/ 3 h 542"/>
                <a:gd name="T32" fmla="*/ 1418 w 1482"/>
                <a:gd name="T33" fmla="*/ 0 h 542"/>
                <a:gd name="T34" fmla="*/ 1421 w 1482"/>
                <a:gd name="T35" fmla="*/ 0 h 542"/>
                <a:gd name="T36" fmla="*/ 1422 w 1482"/>
                <a:gd name="T37" fmla="*/ 0 h 542"/>
                <a:gd name="T38" fmla="*/ 1426 w 1482"/>
                <a:gd name="T39" fmla="*/ 0 h 542"/>
                <a:gd name="T40" fmla="*/ 1434 w 1482"/>
                <a:gd name="T41" fmla="*/ 2 h 542"/>
                <a:gd name="T42" fmla="*/ 1441 w 1482"/>
                <a:gd name="T43" fmla="*/ 2 h 542"/>
                <a:gd name="T44" fmla="*/ 1451 w 1482"/>
                <a:gd name="T45" fmla="*/ 3 h 542"/>
                <a:gd name="T46" fmla="*/ 1461 w 1482"/>
                <a:gd name="T47" fmla="*/ 6 h 542"/>
                <a:gd name="T48" fmla="*/ 1472 w 1482"/>
                <a:gd name="T49" fmla="*/ 10 h 542"/>
                <a:gd name="T50" fmla="*/ 1482 w 1482"/>
                <a:gd name="T51" fmla="*/ 15 h 542"/>
                <a:gd name="T52" fmla="*/ 1479 w 1482"/>
                <a:gd name="T53" fmla="*/ 15 h 542"/>
                <a:gd name="T54" fmla="*/ 1473 w 1482"/>
                <a:gd name="T55" fmla="*/ 18 h 542"/>
                <a:gd name="T56" fmla="*/ 1463 w 1482"/>
                <a:gd name="T57" fmla="*/ 20 h 542"/>
                <a:gd name="T58" fmla="*/ 1450 w 1482"/>
                <a:gd name="T59" fmla="*/ 25 h 542"/>
                <a:gd name="T60" fmla="*/ 1434 w 1482"/>
                <a:gd name="T61" fmla="*/ 31 h 542"/>
                <a:gd name="T62" fmla="*/ 1415 w 1482"/>
                <a:gd name="T63" fmla="*/ 37 h 542"/>
                <a:gd name="T64" fmla="*/ 1394 w 1482"/>
                <a:gd name="T65" fmla="*/ 45 h 542"/>
                <a:gd name="T66" fmla="*/ 1371 w 1482"/>
                <a:gd name="T67" fmla="*/ 54 h 542"/>
                <a:gd name="T68" fmla="*/ 1348 w 1482"/>
                <a:gd name="T69" fmla="*/ 63 h 542"/>
                <a:gd name="T70" fmla="*/ 1323 w 1482"/>
                <a:gd name="T71" fmla="*/ 74 h 542"/>
                <a:gd name="T72" fmla="*/ 1297 w 1482"/>
                <a:gd name="T73" fmla="*/ 85 h 542"/>
                <a:gd name="T74" fmla="*/ 1272 w 1482"/>
                <a:gd name="T75" fmla="*/ 98 h 542"/>
                <a:gd name="T76" fmla="*/ 1247 w 1482"/>
                <a:gd name="T77" fmla="*/ 111 h 542"/>
                <a:gd name="T78" fmla="*/ 1223 w 1482"/>
                <a:gd name="T79" fmla="*/ 125 h 542"/>
                <a:gd name="T80" fmla="*/ 1199 w 1482"/>
                <a:gd name="T81" fmla="*/ 140 h 542"/>
                <a:gd name="T82" fmla="*/ 1178 w 1482"/>
                <a:gd name="T83" fmla="*/ 154 h 542"/>
                <a:gd name="T84" fmla="*/ 35 w 1482"/>
                <a:gd name="T85" fmla="*/ 542 h 542"/>
                <a:gd name="T86" fmla="*/ 0 w 1482"/>
                <a:gd name="T87" fmla="*/ 524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82" h="542">
                  <a:moveTo>
                    <a:pt x="0" y="524"/>
                  </a:moveTo>
                  <a:lnTo>
                    <a:pt x="1146" y="134"/>
                  </a:lnTo>
                  <a:lnTo>
                    <a:pt x="1159" y="121"/>
                  </a:lnTo>
                  <a:lnTo>
                    <a:pt x="1176" y="108"/>
                  </a:lnTo>
                  <a:lnTo>
                    <a:pt x="1195" y="95"/>
                  </a:lnTo>
                  <a:lnTo>
                    <a:pt x="1215" y="83"/>
                  </a:lnTo>
                  <a:lnTo>
                    <a:pt x="1237" y="71"/>
                  </a:lnTo>
                  <a:lnTo>
                    <a:pt x="1261" y="60"/>
                  </a:lnTo>
                  <a:lnTo>
                    <a:pt x="1284" y="50"/>
                  </a:lnTo>
                  <a:lnTo>
                    <a:pt x="1307" y="41"/>
                  </a:lnTo>
                  <a:lnTo>
                    <a:pt x="1329" y="32"/>
                  </a:lnTo>
                  <a:lnTo>
                    <a:pt x="1351" y="23"/>
                  </a:lnTo>
                  <a:lnTo>
                    <a:pt x="1370" y="16"/>
                  </a:lnTo>
                  <a:lnTo>
                    <a:pt x="1387" y="10"/>
                  </a:lnTo>
                  <a:lnTo>
                    <a:pt x="1400" y="6"/>
                  </a:lnTo>
                  <a:lnTo>
                    <a:pt x="1412" y="3"/>
                  </a:lnTo>
                  <a:lnTo>
                    <a:pt x="1418" y="0"/>
                  </a:lnTo>
                  <a:lnTo>
                    <a:pt x="1421" y="0"/>
                  </a:lnTo>
                  <a:lnTo>
                    <a:pt x="1422" y="0"/>
                  </a:lnTo>
                  <a:lnTo>
                    <a:pt x="1426" y="0"/>
                  </a:lnTo>
                  <a:lnTo>
                    <a:pt x="1434" y="2"/>
                  </a:lnTo>
                  <a:lnTo>
                    <a:pt x="1441" y="2"/>
                  </a:lnTo>
                  <a:lnTo>
                    <a:pt x="1451" y="3"/>
                  </a:lnTo>
                  <a:lnTo>
                    <a:pt x="1461" y="6"/>
                  </a:lnTo>
                  <a:lnTo>
                    <a:pt x="1472" y="10"/>
                  </a:lnTo>
                  <a:lnTo>
                    <a:pt x="1482" y="15"/>
                  </a:lnTo>
                  <a:lnTo>
                    <a:pt x="1479" y="15"/>
                  </a:lnTo>
                  <a:lnTo>
                    <a:pt x="1473" y="18"/>
                  </a:lnTo>
                  <a:lnTo>
                    <a:pt x="1463" y="20"/>
                  </a:lnTo>
                  <a:lnTo>
                    <a:pt x="1450" y="25"/>
                  </a:lnTo>
                  <a:lnTo>
                    <a:pt x="1434" y="31"/>
                  </a:lnTo>
                  <a:lnTo>
                    <a:pt x="1415" y="37"/>
                  </a:lnTo>
                  <a:lnTo>
                    <a:pt x="1394" y="45"/>
                  </a:lnTo>
                  <a:lnTo>
                    <a:pt x="1371" y="54"/>
                  </a:lnTo>
                  <a:lnTo>
                    <a:pt x="1348" y="63"/>
                  </a:lnTo>
                  <a:lnTo>
                    <a:pt x="1323" y="74"/>
                  </a:lnTo>
                  <a:lnTo>
                    <a:pt x="1297" y="85"/>
                  </a:lnTo>
                  <a:lnTo>
                    <a:pt x="1272" y="98"/>
                  </a:lnTo>
                  <a:lnTo>
                    <a:pt x="1247" y="111"/>
                  </a:lnTo>
                  <a:lnTo>
                    <a:pt x="1223" y="125"/>
                  </a:lnTo>
                  <a:lnTo>
                    <a:pt x="1199" y="140"/>
                  </a:lnTo>
                  <a:lnTo>
                    <a:pt x="1178" y="154"/>
                  </a:lnTo>
                  <a:lnTo>
                    <a:pt x="35" y="542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59" name="Freeform 35"/>
            <p:cNvSpPr>
              <a:spLocks/>
            </p:cNvSpPr>
            <p:nvPr/>
          </p:nvSpPr>
          <p:spPr bwMode="auto">
            <a:xfrm>
              <a:off x="3219" y="2750"/>
              <a:ext cx="57" cy="145"/>
            </a:xfrm>
            <a:custGeom>
              <a:avLst/>
              <a:gdLst>
                <a:gd name="T0" fmla="*/ 4 w 157"/>
                <a:gd name="T1" fmla="*/ 16 h 389"/>
                <a:gd name="T2" fmla="*/ 4 w 157"/>
                <a:gd name="T3" fmla="*/ 16 h 389"/>
                <a:gd name="T4" fmla="*/ 16 w 157"/>
                <a:gd name="T5" fmla="*/ 23 h 389"/>
                <a:gd name="T6" fmla="*/ 39 w 157"/>
                <a:gd name="T7" fmla="*/ 42 h 389"/>
                <a:gd name="T8" fmla="*/ 70 w 157"/>
                <a:gd name="T9" fmla="*/ 71 h 389"/>
                <a:gd name="T10" fmla="*/ 100 w 157"/>
                <a:gd name="T11" fmla="*/ 112 h 389"/>
                <a:gd name="T12" fmla="*/ 126 w 157"/>
                <a:gd name="T13" fmla="*/ 163 h 389"/>
                <a:gd name="T14" fmla="*/ 142 w 157"/>
                <a:gd name="T15" fmla="*/ 224 h 389"/>
                <a:gd name="T16" fmla="*/ 139 w 157"/>
                <a:gd name="T17" fmla="*/ 296 h 389"/>
                <a:gd name="T18" fmla="*/ 116 w 157"/>
                <a:gd name="T19" fmla="*/ 379 h 389"/>
                <a:gd name="T20" fmla="*/ 116 w 157"/>
                <a:gd name="T21" fmla="*/ 379 h 389"/>
                <a:gd name="T22" fmla="*/ 116 w 157"/>
                <a:gd name="T23" fmla="*/ 382 h 389"/>
                <a:gd name="T24" fmla="*/ 116 w 157"/>
                <a:gd name="T25" fmla="*/ 384 h 389"/>
                <a:gd name="T26" fmla="*/ 118 w 157"/>
                <a:gd name="T27" fmla="*/ 387 h 389"/>
                <a:gd name="T28" fmla="*/ 121 w 157"/>
                <a:gd name="T29" fmla="*/ 389 h 389"/>
                <a:gd name="T30" fmla="*/ 123 w 157"/>
                <a:gd name="T31" fmla="*/ 389 h 389"/>
                <a:gd name="T32" fmla="*/ 126 w 157"/>
                <a:gd name="T33" fmla="*/ 389 h 389"/>
                <a:gd name="T34" fmla="*/ 129 w 157"/>
                <a:gd name="T35" fmla="*/ 387 h 389"/>
                <a:gd name="T36" fmla="*/ 131 w 157"/>
                <a:gd name="T37" fmla="*/ 384 h 389"/>
                <a:gd name="T38" fmla="*/ 131 w 157"/>
                <a:gd name="T39" fmla="*/ 384 h 389"/>
                <a:gd name="T40" fmla="*/ 155 w 157"/>
                <a:gd name="T41" fmla="*/ 299 h 389"/>
                <a:gd name="T42" fmla="*/ 157 w 157"/>
                <a:gd name="T43" fmla="*/ 221 h 389"/>
                <a:gd name="T44" fmla="*/ 139 w 157"/>
                <a:gd name="T45" fmla="*/ 156 h 389"/>
                <a:gd name="T46" fmla="*/ 112 w 157"/>
                <a:gd name="T47" fmla="*/ 102 h 389"/>
                <a:gd name="T48" fmla="*/ 78 w 157"/>
                <a:gd name="T49" fmla="*/ 58 h 389"/>
                <a:gd name="T50" fmla="*/ 46 w 157"/>
                <a:gd name="T51" fmla="*/ 28 h 389"/>
                <a:gd name="T52" fmla="*/ 23 w 157"/>
                <a:gd name="T53" fmla="*/ 9 h 389"/>
                <a:gd name="T54" fmla="*/ 13 w 157"/>
                <a:gd name="T55" fmla="*/ 2 h 389"/>
                <a:gd name="T56" fmla="*/ 13 w 157"/>
                <a:gd name="T57" fmla="*/ 2 h 389"/>
                <a:gd name="T58" fmla="*/ 10 w 157"/>
                <a:gd name="T59" fmla="*/ 0 h 389"/>
                <a:gd name="T60" fmla="*/ 7 w 157"/>
                <a:gd name="T61" fmla="*/ 0 h 389"/>
                <a:gd name="T62" fmla="*/ 4 w 157"/>
                <a:gd name="T63" fmla="*/ 2 h 389"/>
                <a:gd name="T64" fmla="*/ 1 w 157"/>
                <a:gd name="T65" fmla="*/ 4 h 389"/>
                <a:gd name="T66" fmla="*/ 0 w 157"/>
                <a:gd name="T67" fmla="*/ 7 h 389"/>
                <a:gd name="T68" fmla="*/ 1 w 157"/>
                <a:gd name="T69" fmla="*/ 10 h 389"/>
                <a:gd name="T70" fmla="*/ 1 w 157"/>
                <a:gd name="T71" fmla="*/ 13 h 389"/>
                <a:gd name="T72" fmla="*/ 4 w 157"/>
                <a:gd name="T73" fmla="*/ 16 h 389"/>
                <a:gd name="T74" fmla="*/ 4 w 157"/>
                <a:gd name="T75" fmla="*/ 16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" h="389">
                  <a:moveTo>
                    <a:pt x="4" y="16"/>
                  </a:moveTo>
                  <a:lnTo>
                    <a:pt x="4" y="16"/>
                  </a:lnTo>
                  <a:lnTo>
                    <a:pt x="16" y="23"/>
                  </a:lnTo>
                  <a:lnTo>
                    <a:pt x="39" y="42"/>
                  </a:lnTo>
                  <a:lnTo>
                    <a:pt x="70" y="71"/>
                  </a:lnTo>
                  <a:lnTo>
                    <a:pt x="100" y="112"/>
                  </a:lnTo>
                  <a:lnTo>
                    <a:pt x="126" y="163"/>
                  </a:lnTo>
                  <a:lnTo>
                    <a:pt x="142" y="224"/>
                  </a:lnTo>
                  <a:lnTo>
                    <a:pt x="139" y="296"/>
                  </a:lnTo>
                  <a:lnTo>
                    <a:pt x="116" y="379"/>
                  </a:lnTo>
                  <a:lnTo>
                    <a:pt x="116" y="379"/>
                  </a:lnTo>
                  <a:lnTo>
                    <a:pt x="116" y="382"/>
                  </a:lnTo>
                  <a:lnTo>
                    <a:pt x="116" y="384"/>
                  </a:lnTo>
                  <a:lnTo>
                    <a:pt x="118" y="387"/>
                  </a:lnTo>
                  <a:lnTo>
                    <a:pt x="121" y="389"/>
                  </a:lnTo>
                  <a:lnTo>
                    <a:pt x="123" y="389"/>
                  </a:lnTo>
                  <a:lnTo>
                    <a:pt x="126" y="389"/>
                  </a:lnTo>
                  <a:lnTo>
                    <a:pt x="129" y="387"/>
                  </a:lnTo>
                  <a:lnTo>
                    <a:pt x="131" y="384"/>
                  </a:lnTo>
                  <a:lnTo>
                    <a:pt x="131" y="384"/>
                  </a:lnTo>
                  <a:lnTo>
                    <a:pt x="155" y="299"/>
                  </a:lnTo>
                  <a:lnTo>
                    <a:pt x="157" y="221"/>
                  </a:lnTo>
                  <a:lnTo>
                    <a:pt x="139" y="156"/>
                  </a:lnTo>
                  <a:lnTo>
                    <a:pt x="112" y="102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3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0" name="Freeform 36"/>
            <p:cNvSpPr>
              <a:spLocks/>
            </p:cNvSpPr>
            <p:nvPr/>
          </p:nvSpPr>
          <p:spPr bwMode="auto">
            <a:xfrm>
              <a:off x="3235" y="2742"/>
              <a:ext cx="57" cy="145"/>
            </a:xfrm>
            <a:custGeom>
              <a:avLst/>
              <a:gdLst>
                <a:gd name="T0" fmla="*/ 5 w 156"/>
                <a:gd name="T1" fmla="*/ 15 h 387"/>
                <a:gd name="T2" fmla="*/ 5 w 156"/>
                <a:gd name="T3" fmla="*/ 15 h 387"/>
                <a:gd name="T4" fmla="*/ 16 w 156"/>
                <a:gd name="T5" fmla="*/ 22 h 387"/>
                <a:gd name="T6" fmla="*/ 40 w 156"/>
                <a:gd name="T7" fmla="*/ 41 h 387"/>
                <a:gd name="T8" fmla="*/ 70 w 156"/>
                <a:gd name="T9" fmla="*/ 72 h 387"/>
                <a:gd name="T10" fmla="*/ 101 w 156"/>
                <a:gd name="T11" fmla="*/ 111 h 387"/>
                <a:gd name="T12" fmla="*/ 127 w 156"/>
                <a:gd name="T13" fmla="*/ 162 h 387"/>
                <a:gd name="T14" fmla="*/ 142 w 156"/>
                <a:gd name="T15" fmla="*/ 223 h 387"/>
                <a:gd name="T16" fmla="*/ 140 w 156"/>
                <a:gd name="T17" fmla="*/ 294 h 387"/>
                <a:gd name="T18" fmla="*/ 115 w 156"/>
                <a:gd name="T19" fmla="*/ 376 h 387"/>
                <a:gd name="T20" fmla="*/ 115 w 156"/>
                <a:gd name="T21" fmla="*/ 376 h 387"/>
                <a:gd name="T22" fmla="*/ 115 w 156"/>
                <a:gd name="T23" fmla="*/ 379 h 387"/>
                <a:gd name="T24" fmla="*/ 115 w 156"/>
                <a:gd name="T25" fmla="*/ 383 h 387"/>
                <a:gd name="T26" fmla="*/ 117 w 156"/>
                <a:gd name="T27" fmla="*/ 386 h 387"/>
                <a:gd name="T28" fmla="*/ 120 w 156"/>
                <a:gd name="T29" fmla="*/ 387 h 387"/>
                <a:gd name="T30" fmla="*/ 123 w 156"/>
                <a:gd name="T31" fmla="*/ 387 h 387"/>
                <a:gd name="T32" fmla="*/ 126 w 156"/>
                <a:gd name="T33" fmla="*/ 387 h 387"/>
                <a:gd name="T34" fmla="*/ 128 w 156"/>
                <a:gd name="T35" fmla="*/ 386 h 387"/>
                <a:gd name="T36" fmla="*/ 130 w 156"/>
                <a:gd name="T37" fmla="*/ 383 h 387"/>
                <a:gd name="T38" fmla="*/ 130 w 156"/>
                <a:gd name="T39" fmla="*/ 383 h 387"/>
                <a:gd name="T40" fmla="*/ 156 w 156"/>
                <a:gd name="T41" fmla="*/ 297 h 387"/>
                <a:gd name="T42" fmla="*/ 156 w 156"/>
                <a:gd name="T43" fmla="*/ 220 h 387"/>
                <a:gd name="T44" fmla="*/ 140 w 156"/>
                <a:gd name="T45" fmla="*/ 156 h 387"/>
                <a:gd name="T46" fmla="*/ 112 w 156"/>
                <a:gd name="T47" fmla="*/ 101 h 387"/>
                <a:gd name="T48" fmla="*/ 79 w 156"/>
                <a:gd name="T49" fmla="*/ 58 h 387"/>
                <a:gd name="T50" fmla="*/ 47 w 156"/>
                <a:gd name="T51" fmla="*/ 28 h 387"/>
                <a:gd name="T52" fmla="*/ 22 w 156"/>
                <a:gd name="T53" fmla="*/ 9 h 387"/>
                <a:gd name="T54" fmla="*/ 12 w 156"/>
                <a:gd name="T55" fmla="*/ 2 h 387"/>
                <a:gd name="T56" fmla="*/ 12 w 156"/>
                <a:gd name="T57" fmla="*/ 2 h 387"/>
                <a:gd name="T58" fmla="*/ 9 w 156"/>
                <a:gd name="T59" fmla="*/ 0 h 387"/>
                <a:gd name="T60" fmla="*/ 6 w 156"/>
                <a:gd name="T61" fmla="*/ 0 h 387"/>
                <a:gd name="T62" fmla="*/ 3 w 156"/>
                <a:gd name="T63" fmla="*/ 2 h 387"/>
                <a:gd name="T64" fmla="*/ 2 w 156"/>
                <a:gd name="T65" fmla="*/ 5 h 387"/>
                <a:gd name="T66" fmla="*/ 0 w 156"/>
                <a:gd name="T67" fmla="*/ 7 h 387"/>
                <a:gd name="T68" fmla="*/ 0 w 156"/>
                <a:gd name="T69" fmla="*/ 10 h 387"/>
                <a:gd name="T70" fmla="*/ 2 w 156"/>
                <a:gd name="T71" fmla="*/ 13 h 387"/>
                <a:gd name="T72" fmla="*/ 5 w 156"/>
                <a:gd name="T73" fmla="*/ 15 h 387"/>
                <a:gd name="T74" fmla="*/ 5 w 156"/>
                <a:gd name="T75" fmla="*/ 1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7">
                  <a:moveTo>
                    <a:pt x="5" y="15"/>
                  </a:moveTo>
                  <a:lnTo>
                    <a:pt x="5" y="15"/>
                  </a:lnTo>
                  <a:lnTo>
                    <a:pt x="16" y="22"/>
                  </a:lnTo>
                  <a:lnTo>
                    <a:pt x="40" y="41"/>
                  </a:lnTo>
                  <a:lnTo>
                    <a:pt x="70" y="72"/>
                  </a:lnTo>
                  <a:lnTo>
                    <a:pt x="101" y="111"/>
                  </a:lnTo>
                  <a:lnTo>
                    <a:pt x="127" y="162"/>
                  </a:lnTo>
                  <a:lnTo>
                    <a:pt x="142" y="223"/>
                  </a:lnTo>
                  <a:lnTo>
                    <a:pt x="140" y="294"/>
                  </a:lnTo>
                  <a:lnTo>
                    <a:pt x="115" y="376"/>
                  </a:lnTo>
                  <a:lnTo>
                    <a:pt x="115" y="376"/>
                  </a:lnTo>
                  <a:lnTo>
                    <a:pt x="115" y="379"/>
                  </a:lnTo>
                  <a:lnTo>
                    <a:pt x="115" y="383"/>
                  </a:lnTo>
                  <a:lnTo>
                    <a:pt x="117" y="386"/>
                  </a:lnTo>
                  <a:lnTo>
                    <a:pt x="120" y="387"/>
                  </a:lnTo>
                  <a:lnTo>
                    <a:pt x="123" y="387"/>
                  </a:lnTo>
                  <a:lnTo>
                    <a:pt x="126" y="387"/>
                  </a:lnTo>
                  <a:lnTo>
                    <a:pt x="128" y="386"/>
                  </a:lnTo>
                  <a:lnTo>
                    <a:pt x="130" y="383"/>
                  </a:lnTo>
                  <a:lnTo>
                    <a:pt x="130" y="383"/>
                  </a:lnTo>
                  <a:lnTo>
                    <a:pt x="156" y="297"/>
                  </a:lnTo>
                  <a:lnTo>
                    <a:pt x="156" y="220"/>
                  </a:lnTo>
                  <a:lnTo>
                    <a:pt x="140" y="156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2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1" name="Freeform 37"/>
            <p:cNvSpPr>
              <a:spLocks/>
            </p:cNvSpPr>
            <p:nvPr/>
          </p:nvSpPr>
          <p:spPr bwMode="auto">
            <a:xfrm>
              <a:off x="3255" y="2736"/>
              <a:ext cx="56" cy="144"/>
            </a:xfrm>
            <a:custGeom>
              <a:avLst/>
              <a:gdLst>
                <a:gd name="T0" fmla="*/ 5 w 156"/>
                <a:gd name="T1" fmla="*/ 16 h 386"/>
                <a:gd name="T2" fmla="*/ 5 w 156"/>
                <a:gd name="T3" fmla="*/ 16 h 386"/>
                <a:gd name="T4" fmla="*/ 16 w 156"/>
                <a:gd name="T5" fmla="*/ 23 h 386"/>
                <a:gd name="T6" fmla="*/ 40 w 156"/>
                <a:gd name="T7" fmla="*/ 42 h 386"/>
                <a:gd name="T8" fmla="*/ 70 w 156"/>
                <a:gd name="T9" fmla="*/ 72 h 386"/>
                <a:gd name="T10" fmla="*/ 101 w 156"/>
                <a:gd name="T11" fmla="*/ 111 h 386"/>
                <a:gd name="T12" fmla="*/ 127 w 156"/>
                <a:gd name="T13" fmla="*/ 162 h 386"/>
                <a:gd name="T14" fmla="*/ 141 w 156"/>
                <a:gd name="T15" fmla="*/ 223 h 386"/>
                <a:gd name="T16" fmla="*/ 140 w 156"/>
                <a:gd name="T17" fmla="*/ 294 h 386"/>
                <a:gd name="T18" fmla="*/ 115 w 156"/>
                <a:gd name="T19" fmla="*/ 376 h 386"/>
                <a:gd name="T20" fmla="*/ 115 w 156"/>
                <a:gd name="T21" fmla="*/ 376 h 386"/>
                <a:gd name="T22" fmla="*/ 115 w 156"/>
                <a:gd name="T23" fmla="*/ 379 h 386"/>
                <a:gd name="T24" fmla="*/ 115 w 156"/>
                <a:gd name="T25" fmla="*/ 382 h 386"/>
                <a:gd name="T26" fmla="*/ 117 w 156"/>
                <a:gd name="T27" fmla="*/ 384 h 386"/>
                <a:gd name="T28" fmla="*/ 120 w 156"/>
                <a:gd name="T29" fmla="*/ 386 h 386"/>
                <a:gd name="T30" fmla="*/ 122 w 156"/>
                <a:gd name="T31" fmla="*/ 386 h 386"/>
                <a:gd name="T32" fmla="*/ 125 w 156"/>
                <a:gd name="T33" fmla="*/ 386 h 386"/>
                <a:gd name="T34" fmla="*/ 128 w 156"/>
                <a:gd name="T35" fmla="*/ 384 h 386"/>
                <a:gd name="T36" fmla="*/ 130 w 156"/>
                <a:gd name="T37" fmla="*/ 382 h 386"/>
                <a:gd name="T38" fmla="*/ 130 w 156"/>
                <a:gd name="T39" fmla="*/ 382 h 386"/>
                <a:gd name="T40" fmla="*/ 156 w 156"/>
                <a:gd name="T41" fmla="*/ 296 h 386"/>
                <a:gd name="T42" fmla="*/ 156 w 156"/>
                <a:gd name="T43" fmla="*/ 220 h 386"/>
                <a:gd name="T44" fmla="*/ 140 w 156"/>
                <a:gd name="T45" fmla="*/ 154 h 386"/>
                <a:gd name="T46" fmla="*/ 112 w 156"/>
                <a:gd name="T47" fmla="*/ 101 h 386"/>
                <a:gd name="T48" fmla="*/ 79 w 156"/>
                <a:gd name="T49" fmla="*/ 58 h 386"/>
                <a:gd name="T50" fmla="*/ 47 w 156"/>
                <a:gd name="T51" fmla="*/ 28 h 386"/>
                <a:gd name="T52" fmla="*/ 24 w 156"/>
                <a:gd name="T53" fmla="*/ 9 h 386"/>
                <a:gd name="T54" fmla="*/ 13 w 156"/>
                <a:gd name="T55" fmla="*/ 2 h 386"/>
                <a:gd name="T56" fmla="*/ 13 w 156"/>
                <a:gd name="T57" fmla="*/ 2 h 386"/>
                <a:gd name="T58" fmla="*/ 10 w 156"/>
                <a:gd name="T59" fmla="*/ 0 h 386"/>
                <a:gd name="T60" fmla="*/ 6 w 156"/>
                <a:gd name="T61" fmla="*/ 0 h 386"/>
                <a:gd name="T62" fmla="*/ 3 w 156"/>
                <a:gd name="T63" fmla="*/ 2 h 386"/>
                <a:gd name="T64" fmla="*/ 2 w 156"/>
                <a:gd name="T65" fmla="*/ 5 h 386"/>
                <a:gd name="T66" fmla="*/ 0 w 156"/>
                <a:gd name="T67" fmla="*/ 7 h 386"/>
                <a:gd name="T68" fmla="*/ 0 w 156"/>
                <a:gd name="T69" fmla="*/ 10 h 386"/>
                <a:gd name="T70" fmla="*/ 2 w 156"/>
                <a:gd name="T71" fmla="*/ 13 h 386"/>
                <a:gd name="T72" fmla="*/ 5 w 156"/>
                <a:gd name="T73" fmla="*/ 16 h 386"/>
                <a:gd name="T74" fmla="*/ 5 w 156"/>
                <a:gd name="T75" fmla="*/ 1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6">
                  <a:moveTo>
                    <a:pt x="5" y="16"/>
                  </a:moveTo>
                  <a:lnTo>
                    <a:pt x="5" y="16"/>
                  </a:lnTo>
                  <a:lnTo>
                    <a:pt x="16" y="23"/>
                  </a:lnTo>
                  <a:lnTo>
                    <a:pt x="40" y="42"/>
                  </a:lnTo>
                  <a:lnTo>
                    <a:pt x="70" y="72"/>
                  </a:lnTo>
                  <a:lnTo>
                    <a:pt x="101" y="111"/>
                  </a:lnTo>
                  <a:lnTo>
                    <a:pt x="127" y="162"/>
                  </a:lnTo>
                  <a:lnTo>
                    <a:pt x="141" y="223"/>
                  </a:lnTo>
                  <a:lnTo>
                    <a:pt x="140" y="294"/>
                  </a:lnTo>
                  <a:lnTo>
                    <a:pt x="115" y="376"/>
                  </a:lnTo>
                  <a:lnTo>
                    <a:pt x="115" y="376"/>
                  </a:lnTo>
                  <a:lnTo>
                    <a:pt x="115" y="379"/>
                  </a:lnTo>
                  <a:lnTo>
                    <a:pt x="115" y="382"/>
                  </a:lnTo>
                  <a:lnTo>
                    <a:pt x="117" y="384"/>
                  </a:lnTo>
                  <a:lnTo>
                    <a:pt x="120" y="386"/>
                  </a:lnTo>
                  <a:lnTo>
                    <a:pt x="122" y="386"/>
                  </a:lnTo>
                  <a:lnTo>
                    <a:pt x="125" y="386"/>
                  </a:lnTo>
                  <a:lnTo>
                    <a:pt x="128" y="384"/>
                  </a:lnTo>
                  <a:lnTo>
                    <a:pt x="130" y="382"/>
                  </a:lnTo>
                  <a:lnTo>
                    <a:pt x="130" y="382"/>
                  </a:lnTo>
                  <a:lnTo>
                    <a:pt x="156" y="296"/>
                  </a:lnTo>
                  <a:lnTo>
                    <a:pt x="156" y="220"/>
                  </a:lnTo>
                  <a:lnTo>
                    <a:pt x="140" y="154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4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2" name="Freeform 38"/>
            <p:cNvSpPr>
              <a:spLocks/>
            </p:cNvSpPr>
            <p:nvPr/>
          </p:nvSpPr>
          <p:spPr bwMode="auto">
            <a:xfrm>
              <a:off x="3271" y="2730"/>
              <a:ext cx="57" cy="143"/>
            </a:xfrm>
            <a:custGeom>
              <a:avLst/>
              <a:gdLst>
                <a:gd name="T0" fmla="*/ 4 w 156"/>
                <a:gd name="T1" fmla="*/ 15 h 385"/>
                <a:gd name="T2" fmla="*/ 4 w 156"/>
                <a:gd name="T3" fmla="*/ 15 h 385"/>
                <a:gd name="T4" fmla="*/ 16 w 156"/>
                <a:gd name="T5" fmla="*/ 22 h 385"/>
                <a:gd name="T6" fmla="*/ 39 w 156"/>
                <a:gd name="T7" fmla="*/ 41 h 385"/>
                <a:gd name="T8" fmla="*/ 70 w 156"/>
                <a:gd name="T9" fmla="*/ 72 h 385"/>
                <a:gd name="T10" fmla="*/ 100 w 156"/>
                <a:gd name="T11" fmla="*/ 111 h 385"/>
                <a:gd name="T12" fmla="*/ 127 w 156"/>
                <a:gd name="T13" fmla="*/ 162 h 385"/>
                <a:gd name="T14" fmla="*/ 141 w 156"/>
                <a:gd name="T15" fmla="*/ 223 h 385"/>
                <a:gd name="T16" fmla="*/ 138 w 156"/>
                <a:gd name="T17" fmla="*/ 293 h 385"/>
                <a:gd name="T18" fmla="*/ 113 w 156"/>
                <a:gd name="T19" fmla="*/ 374 h 385"/>
                <a:gd name="T20" fmla="*/ 113 w 156"/>
                <a:gd name="T21" fmla="*/ 374 h 385"/>
                <a:gd name="T22" fmla="*/ 113 w 156"/>
                <a:gd name="T23" fmla="*/ 377 h 385"/>
                <a:gd name="T24" fmla="*/ 113 w 156"/>
                <a:gd name="T25" fmla="*/ 380 h 385"/>
                <a:gd name="T26" fmla="*/ 115 w 156"/>
                <a:gd name="T27" fmla="*/ 383 h 385"/>
                <a:gd name="T28" fmla="*/ 118 w 156"/>
                <a:gd name="T29" fmla="*/ 385 h 385"/>
                <a:gd name="T30" fmla="*/ 121 w 156"/>
                <a:gd name="T31" fmla="*/ 385 h 385"/>
                <a:gd name="T32" fmla="*/ 124 w 156"/>
                <a:gd name="T33" fmla="*/ 385 h 385"/>
                <a:gd name="T34" fmla="*/ 127 w 156"/>
                <a:gd name="T35" fmla="*/ 383 h 385"/>
                <a:gd name="T36" fmla="*/ 129 w 156"/>
                <a:gd name="T37" fmla="*/ 380 h 385"/>
                <a:gd name="T38" fmla="*/ 129 w 156"/>
                <a:gd name="T39" fmla="*/ 380 h 385"/>
                <a:gd name="T40" fmla="*/ 156 w 156"/>
                <a:gd name="T41" fmla="*/ 294 h 385"/>
                <a:gd name="T42" fmla="*/ 156 w 156"/>
                <a:gd name="T43" fmla="*/ 219 h 385"/>
                <a:gd name="T44" fmla="*/ 140 w 156"/>
                <a:gd name="T45" fmla="*/ 155 h 385"/>
                <a:gd name="T46" fmla="*/ 112 w 156"/>
                <a:gd name="T47" fmla="*/ 101 h 385"/>
                <a:gd name="T48" fmla="*/ 78 w 156"/>
                <a:gd name="T49" fmla="*/ 58 h 385"/>
                <a:gd name="T50" fmla="*/ 46 w 156"/>
                <a:gd name="T51" fmla="*/ 28 h 385"/>
                <a:gd name="T52" fmla="*/ 22 w 156"/>
                <a:gd name="T53" fmla="*/ 9 h 385"/>
                <a:gd name="T54" fmla="*/ 12 w 156"/>
                <a:gd name="T55" fmla="*/ 2 h 385"/>
                <a:gd name="T56" fmla="*/ 12 w 156"/>
                <a:gd name="T57" fmla="*/ 2 h 385"/>
                <a:gd name="T58" fmla="*/ 9 w 156"/>
                <a:gd name="T59" fmla="*/ 0 h 385"/>
                <a:gd name="T60" fmla="*/ 6 w 156"/>
                <a:gd name="T61" fmla="*/ 0 h 385"/>
                <a:gd name="T62" fmla="*/ 3 w 156"/>
                <a:gd name="T63" fmla="*/ 2 h 385"/>
                <a:gd name="T64" fmla="*/ 1 w 156"/>
                <a:gd name="T65" fmla="*/ 5 h 385"/>
                <a:gd name="T66" fmla="*/ 0 w 156"/>
                <a:gd name="T67" fmla="*/ 8 h 385"/>
                <a:gd name="T68" fmla="*/ 0 w 156"/>
                <a:gd name="T69" fmla="*/ 10 h 385"/>
                <a:gd name="T70" fmla="*/ 1 w 156"/>
                <a:gd name="T71" fmla="*/ 13 h 385"/>
                <a:gd name="T72" fmla="*/ 4 w 156"/>
                <a:gd name="T73" fmla="*/ 15 h 385"/>
                <a:gd name="T74" fmla="*/ 4 w 156"/>
                <a:gd name="T75" fmla="*/ 1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5">
                  <a:moveTo>
                    <a:pt x="4" y="15"/>
                  </a:moveTo>
                  <a:lnTo>
                    <a:pt x="4" y="15"/>
                  </a:lnTo>
                  <a:lnTo>
                    <a:pt x="16" y="22"/>
                  </a:lnTo>
                  <a:lnTo>
                    <a:pt x="39" y="41"/>
                  </a:lnTo>
                  <a:lnTo>
                    <a:pt x="70" y="72"/>
                  </a:lnTo>
                  <a:lnTo>
                    <a:pt x="100" y="111"/>
                  </a:lnTo>
                  <a:lnTo>
                    <a:pt x="127" y="162"/>
                  </a:lnTo>
                  <a:lnTo>
                    <a:pt x="141" y="223"/>
                  </a:lnTo>
                  <a:lnTo>
                    <a:pt x="138" y="293"/>
                  </a:lnTo>
                  <a:lnTo>
                    <a:pt x="113" y="374"/>
                  </a:lnTo>
                  <a:lnTo>
                    <a:pt x="113" y="374"/>
                  </a:lnTo>
                  <a:lnTo>
                    <a:pt x="113" y="377"/>
                  </a:lnTo>
                  <a:lnTo>
                    <a:pt x="113" y="380"/>
                  </a:lnTo>
                  <a:lnTo>
                    <a:pt x="115" y="383"/>
                  </a:lnTo>
                  <a:lnTo>
                    <a:pt x="118" y="385"/>
                  </a:lnTo>
                  <a:lnTo>
                    <a:pt x="121" y="385"/>
                  </a:lnTo>
                  <a:lnTo>
                    <a:pt x="124" y="385"/>
                  </a:lnTo>
                  <a:lnTo>
                    <a:pt x="127" y="383"/>
                  </a:lnTo>
                  <a:lnTo>
                    <a:pt x="129" y="380"/>
                  </a:lnTo>
                  <a:lnTo>
                    <a:pt x="129" y="380"/>
                  </a:lnTo>
                  <a:lnTo>
                    <a:pt x="156" y="294"/>
                  </a:lnTo>
                  <a:lnTo>
                    <a:pt x="156" y="219"/>
                  </a:lnTo>
                  <a:lnTo>
                    <a:pt x="140" y="155"/>
                  </a:lnTo>
                  <a:lnTo>
                    <a:pt x="112" y="101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2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3" name="Freeform 39"/>
            <p:cNvSpPr>
              <a:spLocks/>
            </p:cNvSpPr>
            <p:nvPr/>
          </p:nvSpPr>
          <p:spPr bwMode="auto">
            <a:xfrm>
              <a:off x="3292" y="2725"/>
              <a:ext cx="56" cy="143"/>
            </a:xfrm>
            <a:custGeom>
              <a:avLst/>
              <a:gdLst>
                <a:gd name="T0" fmla="*/ 3 w 154"/>
                <a:gd name="T1" fmla="*/ 14 h 382"/>
                <a:gd name="T2" fmla="*/ 3 w 154"/>
                <a:gd name="T3" fmla="*/ 14 h 382"/>
                <a:gd name="T4" fmla="*/ 14 w 154"/>
                <a:gd name="T5" fmla="*/ 21 h 382"/>
                <a:gd name="T6" fmla="*/ 38 w 154"/>
                <a:gd name="T7" fmla="*/ 40 h 382"/>
                <a:gd name="T8" fmla="*/ 68 w 154"/>
                <a:gd name="T9" fmla="*/ 69 h 382"/>
                <a:gd name="T10" fmla="*/ 99 w 154"/>
                <a:gd name="T11" fmla="*/ 110 h 382"/>
                <a:gd name="T12" fmla="*/ 125 w 154"/>
                <a:gd name="T13" fmla="*/ 160 h 382"/>
                <a:gd name="T14" fmla="*/ 139 w 154"/>
                <a:gd name="T15" fmla="*/ 221 h 382"/>
                <a:gd name="T16" fmla="*/ 138 w 154"/>
                <a:gd name="T17" fmla="*/ 291 h 382"/>
                <a:gd name="T18" fmla="*/ 113 w 154"/>
                <a:gd name="T19" fmla="*/ 371 h 382"/>
                <a:gd name="T20" fmla="*/ 113 w 154"/>
                <a:gd name="T21" fmla="*/ 371 h 382"/>
                <a:gd name="T22" fmla="*/ 112 w 154"/>
                <a:gd name="T23" fmla="*/ 374 h 382"/>
                <a:gd name="T24" fmla="*/ 113 w 154"/>
                <a:gd name="T25" fmla="*/ 377 h 382"/>
                <a:gd name="T26" fmla="*/ 115 w 154"/>
                <a:gd name="T27" fmla="*/ 380 h 382"/>
                <a:gd name="T28" fmla="*/ 116 w 154"/>
                <a:gd name="T29" fmla="*/ 382 h 382"/>
                <a:gd name="T30" fmla="*/ 119 w 154"/>
                <a:gd name="T31" fmla="*/ 382 h 382"/>
                <a:gd name="T32" fmla="*/ 123 w 154"/>
                <a:gd name="T33" fmla="*/ 382 h 382"/>
                <a:gd name="T34" fmla="*/ 126 w 154"/>
                <a:gd name="T35" fmla="*/ 381 h 382"/>
                <a:gd name="T36" fmla="*/ 128 w 154"/>
                <a:gd name="T37" fmla="*/ 378 h 382"/>
                <a:gd name="T38" fmla="*/ 128 w 154"/>
                <a:gd name="T39" fmla="*/ 378 h 382"/>
                <a:gd name="T40" fmla="*/ 154 w 154"/>
                <a:gd name="T41" fmla="*/ 294 h 382"/>
                <a:gd name="T42" fmla="*/ 154 w 154"/>
                <a:gd name="T43" fmla="*/ 218 h 382"/>
                <a:gd name="T44" fmla="*/ 138 w 154"/>
                <a:gd name="T45" fmla="*/ 154 h 382"/>
                <a:gd name="T46" fmla="*/ 110 w 154"/>
                <a:gd name="T47" fmla="*/ 100 h 382"/>
                <a:gd name="T48" fmla="*/ 77 w 154"/>
                <a:gd name="T49" fmla="*/ 58 h 382"/>
                <a:gd name="T50" fmla="*/ 45 w 154"/>
                <a:gd name="T51" fmla="*/ 27 h 382"/>
                <a:gd name="T52" fmla="*/ 21 w 154"/>
                <a:gd name="T53" fmla="*/ 8 h 382"/>
                <a:gd name="T54" fmla="*/ 11 w 154"/>
                <a:gd name="T55" fmla="*/ 1 h 382"/>
                <a:gd name="T56" fmla="*/ 11 w 154"/>
                <a:gd name="T57" fmla="*/ 1 h 382"/>
                <a:gd name="T58" fmla="*/ 8 w 154"/>
                <a:gd name="T59" fmla="*/ 0 h 382"/>
                <a:gd name="T60" fmla="*/ 5 w 154"/>
                <a:gd name="T61" fmla="*/ 0 h 382"/>
                <a:gd name="T62" fmla="*/ 3 w 154"/>
                <a:gd name="T63" fmla="*/ 1 h 382"/>
                <a:gd name="T64" fmla="*/ 0 w 154"/>
                <a:gd name="T65" fmla="*/ 4 h 382"/>
                <a:gd name="T66" fmla="*/ 0 w 154"/>
                <a:gd name="T67" fmla="*/ 7 h 382"/>
                <a:gd name="T68" fmla="*/ 0 w 154"/>
                <a:gd name="T69" fmla="*/ 10 h 382"/>
                <a:gd name="T70" fmla="*/ 1 w 154"/>
                <a:gd name="T71" fmla="*/ 13 h 382"/>
                <a:gd name="T72" fmla="*/ 3 w 154"/>
                <a:gd name="T73" fmla="*/ 14 h 382"/>
                <a:gd name="T74" fmla="*/ 3 w 154"/>
                <a:gd name="T75" fmla="*/ 14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382">
                  <a:moveTo>
                    <a:pt x="3" y="14"/>
                  </a:moveTo>
                  <a:lnTo>
                    <a:pt x="3" y="14"/>
                  </a:lnTo>
                  <a:lnTo>
                    <a:pt x="14" y="21"/>
                  </a:lnTo>
                  <a:lnTo>
                    <a:pt x="38" y="40"/>
                  </a:lnTo>
                  <a:lnTo>
                    <a:pt x="68" y="69"/>
                  </a:lnTo>
                  <a:lnTo>
                    <a:pt x="99" y="110"/>
                  </a:lnTo>
                  <a:lnTo>
                    <a:pt x="125" y="160"/>
                  </a:lnTo>
                  <a:lnTo>
                    <a:pt x="139" y="221"/>
                  </a:lnTo>
                  <a:lnTo>
                    <a:pt x="138" y="291"/>
                  </a:lnTo>
                  <a:lnTo>
                    <a:pt x="113" y="371"/>
                  </a:lnTo>
                  <a:lnTo>
                    <a:pt x="113" y="371"/>
                  </a:lnTo>
                  <a:lnTo>
                    <a:pt x="112" y="374"/>
                  </a:lnTo>
                  <a:lnTo>
                    <a:pt x="113" y="377"/>
                  </a:lnTo>
                  <a:lnTo>
                    <a:pt x="115" y="380"/>
                  </a:lnTo>
                  <a:lnTo>
                    <a:pt x="116" y="382"/>
                  </a:lnTo>
                  <a:lnTo>
                    <a:pt x="119" y="382"/>
                  </a:lnTo>
                  <a:lnTo>
                    <a:pt x="123" y="382"/>
                  </a:lnTo>
                  <a:lnTo>
                    <a:pt x="126" y="381"/>
                  </a:lnTo>
                  <a:lnTo>
                    <a:pt x="128" y="378"/>
                  </a:lnTo>
                  <a:lnTo>
                    <a:pt x="128" y="378"/>
                  </a:lnTo>
                  <a:lnTo>
                    <a:pt x="154" y="294"/>
                  </a:lnTo>
                  <a:lnTo>
                    <a:pt x="154" y="218"/>
                  </a:lnTo>
                  <a:lnTo>
                    <a:pt x="138" y="154"/>
                  </a:lnTo>
                  <a:lnTo>
                    <a:pt x="110" y="100"/>
                  </a:lnTo>
                  <a:lnTo>
                    <a:pt x="77" y="58"/>
                  </a:lnTo>
                  <a:lnTo>
                    <a:pt x="45" y="27"/>
                  </a:lnTo>
                  <a:lnTo>
                    <a:pt x="21" y="8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4" name="Freeform 40"/>
            <p:cNvSpPr>
              <a:spLocks/>
            </p:cNvSpPr>
            <p:nvPr/>
          </p:nvSpPr>
          <p:spPr bwMode="auto">
            <a:xfrm>
              <a:off x="3311" y="2720"/>
              <a:ext cx="58" cy="142"/>
            </a:xfrm>
            <a:custGeom>
              <a:avLst/>
              <a:gdLst>
                <a:gd name="T0" fmla="*/ 2 w 155"/>
                <a:gd name="T1" fmla="*/ 15 h 381"/>
                <a:gd name="T2" fmla="*/ 2 w 155"/>
                <a:gd name="T3" fmla="*/ 15 h 381"/>
                <a:gd name="T4" fmla="*/ 14 w 155"/>
                <a:gd name="T5" fmla="*/ 22 h 381"/>
                <a:gd name="T6" fmla="*/ 37 w 155"/>
                <a:gd name="T7" fmla="*/ 41 h 381"/>
                <a:gd name="T8" fmla="*/ 68 w 155"/>
                <a:gd name="T9" fmla="*/ 70 h 381"/>
                <a:gd name="T10" fmla="*/ 99 w 155"/>
                <a:gd name="T11" fmla="*/ 109 h 381"/>
                <a:gd name="T12" fmla="*/ 125 w 155"/>
                <a:gd name="T13" fmla="*/ 160 h 381"/>
                <a:gd name="T14" fmla="*/ 139 w 155"/>
                <a:gd name="T15" fmla="*/ 220 h 381"/>
                <a:gd name="T16" fmla="*/ 136 w 155"/>
                <a:gd name="T17" fmla="*/ 290 h 381"/>
                <a:gd name="T18" fmla="*/ 112 w 155"/>
                <a:gd name="T19" fmla="*/ 370 h 381"/>
                <a:gd name="T20" fmla="*/ 112 w 155"/>
                <a:gd name="T21" fmla="*/ 370 h 381"/>
                <a:gd name="T22" fmla="*/ 112 w 155"/>
                <a:gd name="T23" fmla="*/ 373 h 381"/>
                <a:gd name="T24" fmla="*/ 112 w 155"/>
                <a:gd name="T25" fmla="*/ 376 h 381"/>
                <a:gd name="T26" fmla="*/ 113 w 155"/>
                <a:gd name="T27" fmla="*/ 379 h 381"/>
                <a:gd name="T28" fmla="*/ 116 w 155"/>
                <a:gd name="T29" fmla="*/ 380 h 381"/>
                <a:gd name="T30" fmla="*/ 119 w 155"/>
                <a:gd name="T31" fmla="*/ 381 h 381"/>
                <a:gd name="T32" fmla="*/ 122 w 155"/>
                <a:gd name="T33" fmla="*/ 380 h 381"/>
                <a:gd name="T34" fmla="*/ 125 w 155"/>
                <a:gd name="T35" fmla="*/ 379 h 381"/>
                <a:gd name="T36" fmla="*/ 128 w 155"/>
                <a:gd name="T37" fmla="*/ 377 h 381"/>
                <a:gd name="T38" fmla="*/ 128 w 155"/>
                <a:gd name="T39" fmla="*/ 377 h 381"/>
                <a:gd name="T40" fmla="*/ 154 w 155"/>
                <a:gd name="T41" fmla="*/ 293 h 381"/>
                <a:gd name="T42" fmla="*/ 155 w 155"/>
                <a:gd name="T43" fmla="*/ 218 h 381"/>
                <a:gd name="T44" fmla="*/ 139 w 155"/>
                <a:gd name="T45" fmla="*/ 154 h 381"/>
                <a:gd name="T46" fmla="*/ 112 w 155"/>
                <a:gd name="T47" fmla="*/ 101 h 381"/>
                <a:gd name="T48" fmla="*/ 78 w 155"/>
                <a:gd name="T49" fmla="*/ 58 h 381"/>
                <a:gd name="T50" fmla="*/ 46 w 155"/>
                <a:gd name="T51" fmla="*/ 28 h 381"/>
                <a:gd name="T52" fmla="*/ 21 w 155"/>
                <a:gd name="T53" fmla="*/ 9 h 381"/>
                <a:gd name="T54" fmla="*/ 11 w 155"/>
                <a:gd name="T55" fmla="*/ 2 h 381"/>
                <a:gd name="T56" fmla="*/ 11 w 155"/>
                <a:gd name="T57" fmla="*/ 2 h 381"/>
                <a:gd name="T58" fmla="*/ 8 w 155"/>
                <a:gd name="T59" fmla="*/ 0 h 381"/>
                <a:gd name="T60" fmla="*/ 5 w 155"/>
                <a:gd name="T61" fmla="*/ 0 h 381"/>
                <a:gd name="T62" fmla="*/ 2 w 155"/>
                <a:gd name="T63" fmla="*/ 2 h 381"/>
                <a:gd name="T64" fmla="*/ 1 w 155"/>
                <a:gd name="T65" fmla="*/ 3 h 381"/>
                <a:gd name="T66" fmla="*/ 0 w 155"/>
                <a:gd name="T67" fmla="*/ 6 h 381"/>
                <a:gd name="T68" fmla="*/ 0 w 155"/>
                <a:gd name="T69" fmla="*/ 10 h 381"/>
                <a:gd name="T70" fmla="*/ 1 w 155"/>
                <a:gd name="T71" fmla="*/ 13 h 381"/>
                <a:gd name="T72" fmla="*/ 2 w 155"/>
                <a:gd name="T73" fmla="*/ 15 h 381"/>
                <a:gd name="T74" fmla="*/ 2 w 155"/>
                <a:gd name="T75" fmla="*/ 15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5" h="381">
                  <a:moveTo>
                    <a:pt x="2" y="15"/>
                  </a:moveTo>
                  <a:lnTo>
                    <a:pt x="2" y="15"/>
                  </a:lnTo>
                  <a:lnTo>
                    <a:pt x="14" y="22"/>
                  </a:lnTo>
                  <a:lnTo>
                    <a:pt x="37" y="41"/>
                  </a:lnTo>
                  <a:lnTo>
                    <a:pt x="68" y="70"/>
                  </a:lnTo>
                  <a:lnTo>
                    <a:pt x="99" y="109"/>
                  </a:lnTo>
                  <a:lnTo>
                    <a:pt x="125" y="160"/>
                  </a:lnTo>
                  <a:lnTo>
                    <a:pt x="139" y="220"/>
                  </a:lnTo>
                  <a:lnTo>
                    <a:pt x="136" y="290"/>
                  </a:lnTo>
                  <a:lnTo>
                    <a:pt x="112" y="370"/>
                  </a:lnTo>
                  <a:lnTo>
                    <a:pt x="112" y="370"/>
                  </a:lnTo>
                  <a:lnTo>
                    <a:pt x="112" y="373"/>
                  </a:lnTo>
                  <a:lnTo>
                    <a:pt x="112" y="376"/>
                  </a:lnTo>
                  <a:lnTo>
                    <a:pt x="113" y="379"/>
                  </a:lnTo>
                  <a:lnTo>
                    <a:pt x="116" y="380"/>
                  </a:lnTo>
                  <a:lnTo>
                    <a:pt x="119" y="381"/>
                  </a:lnTo>
                  <a:lnTo>
                    <a:pt x="122" y="380"/>
                  </a:lnTo>
                  <a:lnTo>
                    <a:pt x="125" y="379"/>
                  </a:lnTo>
                  <a:lnTo>
                    <a:pt x="128" y="377"/>
                  </a:lnTo>
                  <a:lnTo>
                    <a:pt x="128" y="377"/>
                  </a:lnTo>
                  <a:lnTo>
                    <a:pt x="154" y="293"/>
                  </a:lnTo>
                  <a:lnTo>
                    <a:pt x="155" y="218"/>
                  </a:lnTo>
                  <a:lnTo>
                    <a:pt x="139" y="154"/>
                  </a:lnTo>
                  <a:lnTo>
                    <a:pt x="112" y="101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1" y="9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5" name="Freeform 41"/>
            <p:cNvSpPr>
              <a:spLocks/>
            </p:cNvSpPr>
            <p:nvPr/>
          </p:nvSpPr>
          <p:spPr bwMode="auto">
            <a:xfrm>
              <a:off x="3328" y="2713"/>
              <a:ext cx="56" cy="141"/>
            </a:xfrm>
            <a:custGeom>
              <a:avLst/>
              <a:gdLst>
                <a:gd name="T0" fmla="*/ 3 w 156"/>
                <a:gd name="T1" fmla="*/ 15 h 380"/>
                <a:gd name="T2" fmla="*/ 3 w 156"/>
                <a:gd name="T3" fmla="*/ 15 h 380"/>
                <a:gd name="T4" fmla="*/ 15 w 156"/>
                <a:gd name="T5" fmla="*/ 22 h 380"/>
                <a:gd name="T6" fmla="*/ 38 w 156"/>
                <a:gd name="T7" fmla="*/ 41 h 380"/>
                <a:gd name="T8" fmla="*/ 69 w 156"/>
                <a:gd name="T9" fmla="*/ 70 h 380"/>
                <a:gd name="T10" fmla="*/ 99 w 156"/>
                <a:gd name="T11" fmla="*/ 111 h 380"/>
                <a:gd name="T12" fmla="*/ 125 w 156"/>
                <a:gd name="T13" fmla="*/ 160 h 380"/>
                <a:gd name="T14" fmla="*/ 140 w 156"/>
                <a:gd name="T15" fmla="*/ 220 h 380"/>
                <a:gd name="T16" fmla="*/ 137 w 156"/>
                <a:gd name="T17" fmla="*/ 290 h 380"/>
                <a:gd name="T18" fmla="*/ 112 w 156"/>
                <a:gd name="T19" fmla="*/ 368 h 380"/>
                <a:gd name="T20" fmla="*/ 112 w 156"/>
                <a:gd name="T21" fmla="*/ 368 h 380"/>
                <a:gd name="T22" fmla="*/ 112 w 156"/>
                <a:gd name="T23" fmla="*/ 371 h 380"/>
                <a:gd name="T24" fmla="*/ 112 w 156"/>
                <a:gd name="T25" fmla="*/ 374 h 380"/>
                <a:gd name="T26" fmla="*/ 114 w 156"/>
                <a:gd name="T27" fmla="*/ 377 h 380"/>
                <a:gd name="T28" fmla="*/ 117 w 156"/>
                <a:gd name="T29" fmla="*/ 380 h 380"/>
                <a:gd name="T30" fmla="*/ 120 w 156"/>
                <a:gd name="T31" fmla="*/ 380 h 380"/>
                <a:gd name="T32" fmla="*/ 122 w 156"/>
                <a:gd name="T33" fmla="*/ 380 h 380"/>
                <a:gd name="T34" fmla="*/ 125 w 156"/>
                <a:gd name="T35" fmla="*/ 379 h 380"/>
                <a:gd name="T36" fmla="*/ 127 w 156"/>
                <a:gd name="T37" fmla="*/ 376 h 380"/>
                <a:gd name="T38" fmla="*/ 127 w 156"/>
                <a:gd name="T39" fmla="*/ 376 h 380"/>
                <a:gd name="T40" fmla="*/ 153 w 156"/>
                <a:gd name="T41" fmla="*/ 291 h 380"/>
                <a:gd name="T42" fmla="*/ 156 w 156"/>
                <a:gd name="T43" fmla="*/ 217 h 380"/>
                <a:gd name="T44" fmla="*/ 138 w 156"/>
                <a:gd name="T45" fmla="*/ 153 h 380"/>
                <a:gd name="T46" fmla="*/ 111 w 156"/>
                <a:gd name="T47" fmla="*/ 101 h 380"/>
                <a:gd name="T48" fmla="*/ 79 w 156"/>
                <a:gd name="T49" fmla="*/ 58 h 380"/>
                <a:gd name="T50" fmla="*/ 47 w 156"/>
                <a:gd name="T51" fmla="*/ 28 h 380"/>
                <a:gd name="T52" fmla="*/ 22 w 156"/>
                <a:gd name="T53" fmla="*/ 9 h 380"/>
                <a:gd name="T54" fmla="*/ 12 w 156"/>
                <a:gd name="T55" fmla="*/ 2 h 380"/>
                <a:gd name="T56" fmla="*/ 12 w 156"/>
                <a:gd name="T57" fmla="*/ 2 h 380"/>
                <a:gd name="T58" fmla="*/ 9 w 156"/>
                <a:gd name="T59" fmla="*/ 0 h 380"/>
                <a:gd name="T60" fmla="*/ 6 w 156"/>
                <a:gd name="T61" fmla="*/ 0 h 380"/>
                <a:gd name="T62" fmla="*/ 3 w 156"/>
                <a:gd name="T63" fmla="*/ 2 h 380"/>
                <a:gd name="T64" fmla="*/ 0 w 156"/>
                <a:gd name="T65" fmla="*/ 5 h 380"/>
                <a:gd name="T66" fmla="*/ 0 w 156"/>
                <a:gd name="T67" fmla="*/ 7 h 380"/>
                <a:gd name="T68" fmla="*/ 0 w 156"/>
                <a:gd name="T69" fmla="*/ 10 h 380"/>
                <a:gd name="T70" fmla="*/ 2 w 156"/>
                <a:gd name="T71" fmla="*/ 13 h 380"/>
                <a:gd name="T72" fmla="*/ 3 w 156"/>
                <a:gd name="T73" fmla="*/ 15 h 380"/>
                <a:gd name="T74" fmla="*/ 3 w 156"/>
                <a:gd name="T75" fmla="*/ 1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0">
                  <a:moveTo>
                    <a:pt x="3" y="15"/>
                  </a:moveTo>
                  <a:lnTo>
                    <a:pt x="3" y="15"/>
                  </a:lnTo>
                  <a:lnTo>
                    <a:pt x="15" y="22"/>
                  </a:lnTo>
                  <a:lnTo>
                    <a:pt x="38" y="41"/>
                  </a:lnTo>
                  <a:lnTo>
                    <a:pt x="69" y="70"/>
                  </a:lnTo>
                  <a:lnTo>
                    <a:pt x="99" y="111"/>
                  </a:lnTo>
                  <a:lnTo>
                    <a:pt x="125" y="160"/>
                  </a:lnTo>
                  <a:lnTo>
                    <a:pt x="140" y="220"/>
                  </a:lnTo>
                  <a:lnTo>
                    <a:pt x="137" y="290"/>
                  </a:lnTo>
                  <a:lnTo>
                    <a:pt x="112" y="368"/>
                  </a:lnTo>
                  <a:lnTo>
                    <a:pt x="112" y="368"/>
                  </a:lnTo>
                  <a:lnTo>
                    <a:pt x="112" y="371"/>
                  </a:lnTo>
                  <a:lnTo>
                    <a:pt x="112" y="374"/>
                  </a:lnTo>
                  <a:lnTo>
                    <a:pt x="114" y="377"/>
                  </a:lnTo>
                  <a:lnTo>
                    <a:pt x="117" y="380"/>
                  </a:lnTo>
                  <a:lnTo>
                    <a:pt x="120" y="380"/>
                  </a:lnTo>
                  <a:lnTo>
                    <a:pt x="122" y="380"/>
                  </a:lnTo>
                  <a:lnTo>
                    <a:pt x="125" y="379"/>
                  </a:lnTo>
                  <a:lnTo>
                    <a:pt x="127" y="376"/>
                  </a:lnTo>
                  <a:lnTo>
                    <a:pt x="127" y="376"/>
                  </a:lnTo>
                  <a:lnTo>
                    <a:pt x="153" y="291"/>
                  </a:lnTo>
                  <a:lnTo>
                    <a:pt x="156" y="217"/>
                  </a:lnTo>
                  <a:lnTo>
                    <a:pt x="138" y="153"/>
                  </a:lnTo>
                  <a:lnTo>
                    <a:pt x="111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2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6" name="Freeform 42"/>
            <p:cNvSpPr>
              <a:spLocks/>
            </p:cNvSpPr>
            <p:nvPr/>
          </p:nvSpPr>
          <p:spPr bwMode="auto">
            <a:xfrm>
              <a:off x="3217" y="2750"/>
              <a:ext cx="58" cy="145"/>
            </a:xfrm>
            <a:custGeom>
              <a:avLst/>
              <a:gdLst>
                <a:gd name="T0" fmla="*/ 4 w 157"/>
                <a:gd name="T1" fmla="*/ 14 h 388"/>
                <a:gd name="T2" fmla="*/ 4 w 157"/>
                <a:gd name="T3" fmla="*/ 14 h 388"/>
                <a:gd name="T4" fmla="*/ 16 w 157"/>
                <a:gd name="T5" fmla="*/ 21 h 388"/>
                <a:gd name="T6" fmla="*/ 39 w 157"/>
                <a:gd name="T7" fmla="*/ 40 h 388"/>
                <a:gd name="T8" fmla="*/ 70 w 157"/>
                <a:gd name="T9" fmla="*/ 71 h 388"/>
                <a:gd name="T10" fmla="*/ 100 w 157"/>
                <a:gd name="T11" fmla="*/ 110 h 388"/>
                <a:gd name="T12" fmla="*/ 127 w 157"/>
                <a:gd name="T13" fmla="*/ 161 h 388"/>
                <a:gd name="T14" fmla="*/ 143 w 157"/>
                <a:gd name="T15" fmla="*/ 224 h 388"/>
                <a:gd name="T16" fmla="*/ 140 w 157"/>
                <a:gd name="T17" fmla="*/ 295 h 388"/>
                <a:gd name="T18" fmla="*/ 116 w 157"/>
                <a:gd name="T19" fmla="*/ 377 h 388"/>
                <a:gd name="T20" fmla="*/ 116 w 157"/>
                <a:gd name="T21" fmla="*/ 377 h 388"/>
                <a:gd name="T22" fmla="*/ 115 w 157"/>
                <a:gd name="T23" fmla="*/ 380 h 388"/>
                <a:gd name="T24" fmla="*/ 116 w 157"/>
                <a:gd name="T25" fmla="*/ 382 h 388"/>
                <a:gd name="T26" fmla="*/ 118 w 157"/>
                <a:gd name="T27" fmla="*/ 385 h 388"/>
                <a:gd name="T28" fmla="*/ 119 w 157"/>
                <a:gd name="T29" fmla="*/ 388 h 388"/>
                <a:gd name="T30" fmla="*/ 122 w 157"/>
                <a:gd name="T31" fmla="*/ 388 h 388"/>
                <a:gd name="T32" fmla="*/ 127 w 157"/>
                <a:gd name="T33" fmla="*/ 388 h 388"/>
                <a:gd name="T34" fmla="*/ 129 w 157"/>
                <a:gd name="T35" fmla="*/ 387 h 388"/>
                <a:gd name="T36" fmla="*/ 131 w 157"/>
                <a:gd name="T37" fmla="*/ 384 h 388"/>
                <a:gd name="T38" fmla="*/ 131 w 157"/>
                <a:gd name="T39" fmla="*/ 384 h 388"/>
                <a:gd name="T40" fmla="*/ 156 w 157"/>
                <a:gd name="T41" fmla="*/ 297 h 388"/>
                <a:gd name="T42" fmla="*/ 157 w 157"/>
                <a:gd name="T43" fmla="*/ 221 h 388"/>
                <a:gd name="T44" fmla="*/ 140 w 157"/>
                <a:gd name="T45" fmla="*/ 155 h 388"/>
                <a:gd name="T46" fmla="*/ 112 w 157"/>
                <a:gd name="T47" fmla="*/ 100 h 388"/>
                <a:gd name="T48" fmla="*/ 78 w 157"/>
                <a:gd name="T49" fmla="*/ 58 h 388"/>
                <a:gd name="T50" fmla="*/ 46 w 157"/>
                <a:gd name="T51" fmla="*/ 27 h 388"/>
                <a:gd name="T52" fmla="*/ 22 w 157"/>
                <a:gd name="T53" fmla="*/ 8 h 388"/>
                <a:gd name="T54" fmla="*/ 12 w 157"/>
                <a:gd name="T55" fmla="*/ 1 h 388"/>
                <a:gd name="T56" fmla="*/ 12 w 157"/>
                <a:gd name="T57" fmla="*/ 1 h 388"/>
                <a:gd name="T58" fmla="*/ 9 w 157"/>
                <a:gd name="T59" fmla="*/ 0 h 388"/>
                <a:gd name="T60" fmla="*/ 6 w 157"/>
                <a:gd name="T61" fmla="*/ 0 h 388"/>
                <a:gd name="T62" fmla="*/ 3 w 157"/>
                <a:gd name="T63" fmla="*/ 1 h 388"/>
                <a:gd name="T64" fmla="*/ 1 w 157"/>
                <a:gd name="T65" fmla="*/ 4 h 388"/>
                <a:gd name="T66" fmla="*/ 0 w 157"/>
                <a:gd name="T67" fmla="*/ 7 h 388"/>
                <a:gd name="T68" fmla="*/ 0 w 157"/>
                <a:gd name="T69" fmla="*/ 10 h 388"/>
                <a:gd name="T70" fmla="*/ 1 w 157"/>
                <a:gd name="T71" fmla="*/ 13 h 388"/>
                <a:gd name="T72" fmla="*/ 4 w 157"/>
                <a:gd name="T73" fmla="*/ 14 h 388"/>
                <a:gd name="T74" fmla="*/ 4 w 157"/>
                <a:gd name="T75" fmla="*/ 1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" h="388">
                  <a:moveTo>
                    <a:pt x="4" y="14"/>
                  </a:moveTo>
                  <a:lnTo>
                    <a:pt x="4" y="14"/>
                  </a:lnTo>
                  <a:lnTo>
                    <a:pt x="16" y="21"/>
                  </a:lnTo>
                  <a:lnTo>
                    <a:pt x="39" y="40"/>
                  </a:lnTo>
                  <a:lnTo>
                    <a:pt x="70" y="71"/>
                  </a:lnTo>
                  <a:lnTo>
                    <a:pt x="100" y="110"/>
                  </a:lnTo>
                  <a:lnTo>
                    <a:pt x="127" y="161"/>
                  </a:lnTo>
                  <a:lnTo>
                    <a:pt x="143" y="224"/>
                  </a:lnTo>
                  <a:lnTo>
                    <a:pt x="140" y="295"/>
                  </a:lnTo>
                  <a:lnTo>
                    <a:pt x="116" y="377"/>
                  </a:lnTo>
                  <a:lnTo>
                    <a:pt x="116" y="377"/>
                  </a:lnTo>
                  <a:lnTo>
                    <a:pt x="115" y="380"/>
                  </a:lnTo>
                  <a:lnTo>
                    <a:pt x="116" y="382"/>
                  </a:lnTo>
                  <a:lnTo>
                    <a:pt x="118" y="385"/>
                  </a:lnTo>
                  <a:lnTo>
                    <a:pt x="119" y="388"/>
                  </a:lnTo>
                  <a:lnTo>
                    <a:pt x="122" y="388"/>
                  </a:lnTo>
                  <a:lnTo>
                    <a:pt x="127" y="388"/>
                  </a:lnTo>
                  <a:lnTo>
                    <a:pt x="129" y="387"/>
                  </a:lnTo>
                  <a:lnTo>
                    <a:pt x="131" y="384"/>
                  </a:lnTo>
                  <a:lnTo>
                    <a:pt x="131" y="384"/>
                  </a:lnTo>
                  <a:lnTo>
                    <a:pt x="156" y="297"/>
                  </a:lnTo>
                  <a:lnTo>
                    <a:pt x="157" y="221"/>
                  </a:lnTo>
                  <a:lnTo>
                    <a:pt x="140" y="155"/>
                  </a:lnTo>
                  <a:lnTo>
                    <a:pt x="112" y="100"/>
                  </a:lnTo>
                  <a:lnTo>
                    <a:pt x="78" y="58"/>
                  </a:lnTo>
                  <a:lnTo>
                    <a:pt x="46" y="27"/>
                  </a:lnTo>
                  <a:lnTo>
                    <a:pt x="22" y="8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7" name="Freeform 43"/>
            <p:cNvSpPr>
              <a:spLocks/>
            </p:cNvSpPr>
            <p:nvPr/>
          </p:nvSpPr>
          <p:spPr bwMode="auto">
            <a:xfrm>
              <a:off x="3233" y="2742"/>
              <a:ext cx="57" cy="145"/>
            </a:xfrm>
            <a:custGeom>
              <a:avLst/>
              <a:gdLst>
                <a:gd name="T0" fmla="*/ 2 w 155"/>
                <a:gd name="T1" fmla="*/ 16 h 389"/>
                <a:gd name="T2" fmla="*/ 2 w 155"/>
                <a:gd name="T3" fmla="*/ 16 h 389"/>
                <a:gd name="T4" fmla="*/ 14 w 155"/>
                <a:gd name="T5" fmla="*/ 23 h 389"/>
                <a:gd name="T6" fmla="*/ 37 w 155"/>
                <a:gd name="T7" fmla="*/ 42 h 389"/>
                <a:gd name="T8" fmla="*/ 68 w 155"/>
                <a:gd name="T9" fmla="*/ 72 h 389"/>
                <a:gd name="T10" fmla="*/ 99 w 155"/>
                <a:gd name="T11" fmla="*/ 111 h 389"/>
                <a:gd name="T12" fmla="*/ 125 w 155"/>
                <a:gd name="T13" fmla="*/ 162 h 389"/>
                <a:gd name="T14" fmla="*/ 141 w 155"/>
                <a:gd name="T15" fmla="*/ 224 h 389"/>
                <a:gd name="T16" fmla="*/ 138 w 155"/>
                <a:gd name="T17" fmla="*/ 296 h 389"/>
                <a:gd name="T18" fmla="*/ 115 w 155"/>
                <a:gd name="T19" fmla="*/ 377 h 389"/>
                <a:gd name="T20" fmla="*/ 115 w 155"/>
                <a:gd name="T21" fmla="*/ 377 h 389"/>
                <a:gd name="T22" fmla="*/ 115 w 155"/>
                <a:gd name="T23" fmla="*/ 380 h 389"/>
                <a:gd name="T24" fmla="*/ 115 w 155"/>
                <a:gd name="T25" fmla="*/ 383 h 389"/>
                <a:gd name="T26" fmla="*/ 116 w 155"/>
                <a:gd name="T27" fmla="*/ 386 h 389"/>
                <a:gd name="T28" fmla="*/ 119 w 155"/>
                <a:gd name="T29" fmla="*/ 387 h 389"/>
                <a:gd name="T30" fmla="*/ 122 w 155"/>
                <a:gd name="T31" fmla="*/ 389 h 389"/>
                <a:gd name="T32" fmla="*/ 125 w 155"/>
                <a:gd name="T33" fmla="*/ 387 h 389"/>
                <a:gd name="T34" fmla="*/ 128 w 155"/>
                <a:gd name="T35" fmla="*/ 386 h 389"/>
                <a:gd name="T36" fmla="*/ 129 w 155"/>
                <a:gd name="T37" fmla="*/ 383 h 389"/>
                <a:gd name="T38" fmla="*/ 129 w 155"/>
                <a:gd name="T39" fmla="*/ 383 h 389"/>
                <a:gd name="T40" fmla="*/ 155 w 155"/>
                <a:gd name="T41" fmla="*/ 297 h 389"/>
                <a:gd name="T42" fmla="*/ 155 w 155"/>
                <a:gd name="T43" fmla="*/ 221 h 389"/>
                <a:gd name="T44" fmla="*/ 139 w 155"/>
                <a:gd name="T45" fmla="*/ 156 h 389"/>
                <a:gd name="T46" fmla="*/ 112 w 155"/>
                <a:gd name="T47" fmla="*/ 102 h 389"/>
                <a:gd name="T48" fmla="*/ 78 w 155"/>
                <a:gd name="T49" fmla="*/ 58 h 389"/>
                <a:gd name="T50" fmla="*/ 46 w 155"/>
                <a:gd name="T51" fmla="*/ 28 h 389"/>
                <a:gd name="T52" fmla="*/ 21 w 155"/>
                <a:gd name="T53" fmla="*/ 9 h 389"/>
                <a:gd name="T54" fmla="*/ 11 w 155"/>
                <a:gd name="T55" fmla="*/ 2 h 389"/>
                <a:gd name="T56" fmla="*/ 11 w 155"/>
                <a:gd name="T57" fmla="*/ 2 h 389"/>
                <a:gd name="T58" fmla="*/ 8 w 155"/>
                <a:gd name="T59" fmla="*/ 0 h 389"/>
                <a:gd name="T60" fmla="*/ 5 w 155"/>
                <a:gd name="T61" fmla="*/ 0 h 389"/>
                <a:gd name="T62" fmla="*/ 2 w 155"/>
                <a:gd name="T63" fmla="*/ 2 h 389"/>
                <a:gd name="T64" fmla="*/ 0 w 155"/>
                <a:gd name="T65" fmla="*/ 5 h 389"/>
                <a:gd name="T66" fmla="*/ 0 w 155"/>
                <a:gd name="T67" fmla="*/ 7 h 389"/>
                <a:gd name="T68" fmla="*/ 0 w 155"/>
                <a:gd name="T69" fmla="*/ 10 h 389"/>
                <a:gd name="T70" fmla="*/ 1 w 155"/>
                <a:gd name="T71" fmla="*/ 13 h 389"/>
                <a:gd name="T72" fmla="*/ 2 w 155"/>
                <a:gd name="T73" fmla="*/ 16 h 389"/>
                <a:gd name="T74" fmla="*/ 2 w 155"/>
                <a:gd name="T75" fmla="*/ 16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5" h="389">
                  <a:moveTo>
                    <a:pt x="2" y="16"/>
                  </a:moveTo>
                  <a:lnTo>
                    <a:pt x="2" y="16"/>
                  </a:lnTo>
                  <a:lnTo>
                    <a:pt x="14" y="23"/>
                  </a:lnTo>
                  <a:lnTo>
                    <a:pt x="37" y="42"/>
                  </a:lnTo>
                  <a:lnTo>
                    <a:pt x="68" y="72"/>
                  </a:lnTo>
                  <a:lnTo>
                    <a:pt x="99" y="111"/>
                  </a:lnTo>
                  <a:lnTo>
                    <a:pt x="125" y="162"/>
                  </a:lnTo>
                  <a:lnTo>
                    <a:pt x="141" y="224"/>
                  </a:lnTo>
                  <a:lnTo>
                    <a:pt x="138" y="296"/>
                  </a:lnTo>
                  <a:lnTo>
                    <a:pt x="115" y="377"/>
                  </a:lnTo>
                  <a:lnTo>
                    <a:pt x="115" y="377"/>
                  </a:lnTo>
                  <a:lnTo>
                    <a:pt x="115" y="380"/>
                  </a:lnTo>
                  <a:lnTo>
                    <a:pt x="115" y="383"/>
                  </a:lnTo>
                  <a:lnTo>
                    <a:pt x="116" y="386"/>
                  </a:lnTo>
                  <a:lnTo>
                    <a:pt x="119" y="387"/>
                  </a:lnTo>
                  <a:lnTo>
                    <a:pt x="122" y="389"/>
                  </a:lnTo>
                  <a:lnTo>
                    <a:pt x="125" y="387"/>
                  </a:lnTo>
                  <a:lnTo>
                    <a:pt x="128" y="386"/>
                  </a:lnTo>
                  <a:lnTo>
                    <a:pt x="129" y="383"/>
                  </a:lnTo>
                  <a:lnTo>
                    <a:pt x="129" y="383"/>
                  </a:lnTo>
                  <a:lnTo>
                    <a:pt x="155" y="297"/>
                  </a:lnTo>
                  <a:lnTo>
                    <a:pt x="155" y="221"/>
                  </a:lnTo>
                  <a:lnTo>
                    <a:pt x="139" y="156"/>
                  </a:lnTo>
                  <a:lnTo>
                    <a:pt x="112" y="102"/>
                  </a:lnTo>
                  <a:lnTo>
                    <a:pt x="78" y="58"/>
                  </a:lnTo>
                  <a:lnTo>
                    <a:pt x="46" y="28"/>
                  </a:lnTo>
                  <a:lnTo>
                    <a:pt x="21" y="9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8" name="Freeform 44"/>
            <p:cNvSpPr>
              <a:spLocks/>
            </p:cNvSpPr>
            <p:nvPr/>
          </p:nvSpPr>
          <p:spPr bwMode="auto">
            <a:xfrm>
              <a:off x="3253" y="2737"/>
              <a:ext cx="57" cy="144"/>
            </a:xfrm>
            <a:custGeom>
              <a:avLst/>
              <a:gdLst>
                <a:gd name="T0" fmla="*/ 3 w 156"/>
                <a:gd name="T1" fmla="*/ 14 h 385"/>
                <a:gd name="T2" fmla="*/ 3 w 156"/>
                <a:gd name="T3" fmla="*/ 14 h 385"/>
                <a:gd name="T4" fmla="*/ 15 w 156"/>
                <a:gd name="T5" fmla="*/ 21 h 385"/>
                <a:gd name="T6" fmla="*/ 38 w 156"/>
                <a:gd name="T7" fmla="*/ 40 h 385"/>
                <a:gd name="T8" fmla="*/ 69 w 156"/>
                <a:gd name="T9" fmla="*/ 70 h 385"/>
                <a:gd name="T10" fmla="*/ 99 w 156"/>
                <a:gd name="T11" fmla="*/ 110 h 385"/>
                <a:gd name="T12" fmla="*/ 126 w 156"/>
                <a:gd name="T13" fmla="*/ 160 h 385"/>
                <a:gd name="T14" fmla="*/ 142 w 156"/>
                <a:gd name="T15" fmla="*/ 221 h 385"/>
                <a:gd name="T16" fmla="*/ 139 w 156"/>
                <a:gd name="T17" fmla="*/ 292 h 385"/>
                <a:gd name="T18" fmla="*/ 115 w 156"/>
                <a:gd name="T19" fmla="*/ 374 h 385"/>
                <a:gd name="T20" fmla="*/ 115 w 156"/>
                <a:gd name="T21" fmla="*/ 374 h 385"/>
                <a:gd name="T22" fmla="*/ 114 w 156"/>
                <a:gd name="T23" fmla="*/ 377 h 385"/>
                <a:gd name="T24" fmla="*/ 115 w 156"/>
                <a:gd name="T25" fmla="*/ 380 h 385"/>
                <a:gd name="T26" fmla="*/ 117 w 156"/>
                <a:gd name="T27" fmla="*/ 382 h 385"/>
                <a:gd name="T28" fmla="*/ 118 w 156"/>
                <a:gd name="T29" fmla="*/ 385 h 385"/>
                <a:gd name="T30" fmla="*/ 121 w 156"/>
                <a:gd name="T31" fmla="*/ 385 h 385"/>
                <a:gd name="T32" fmla="*/ 126 w 156"/>
                <a:gd name="T33" fmla="*/ 385 h 385"/>
                <a:gd name="T34" fmla="*/ 128 w 156"/>
                <a:gd name="T35" fmla="*/ 384 h 385"/>
                <a:gd name="T36" fmla="*/ 130 w 156"/>
                <a:gd name="T37" fmla="*/ 381 h 385"/>
                <a:gd name="T38" fmla="*/ 130 w 156"/>
                <a:gd name="T39" fmla="*/ 381 h 385"/>
                <a:gd name="T40" fmla="*/ 156 w 156"/>
                <a:gd name="T41" fmla="*/ 295 h 385"/>
                <a:gd name="T42" fmla="*/ 156 w 156"/>
                <a:gd name="T43" fmla="*/ 219 h 385"/>
                <a:gd name="T44" fmla="*/ 140 w 156"/>
                <a:gd name="T45" fmla="*/ 154 h 385"/>
                <a:gd name="T46" fmla="*/ 112 w 156"/>
                <a:gd name="T47" fmla="*/ 100 h 385"/>
                <a:gd name="T48" fmla="*/ 79 w 156"/>
                <a:gd name="T49" fmla="*/ 58 h 385"/>
                <a:gd name="T50" fmla="*/ 47 w 156"/>
                <a:gd name="T51" fmla="*/ 26 h 385"/>
                <a:gd name="T52" fmla="*/ 22 w 156"/>
                <a:gd name="T53" fmla="*/ 7 h 385"/>
                <a:gd name="T54" fmla="*/ 12 w 156"/>
                <a:gd name="T55" fmla="*/ 1 h 385"/>
                <a:gd name="T56" fmla="*/ 12 w 156"/>
                <a:gd name="T57" fmla="*/ 1 h 385"/>
                <a:gd name="T58" fmla="*/ 9 w 156"/>
                <a:gd name="T59" fmla="*/ 0 h 385"/>
                <a:gd name="T60" fmla="*/ 6 w 156"/>
                <a:gd name="T61" fmla="*/ 0 h 385"/>
                <a:gd name="T62" fmla="*/ 3 w 156"/>
                <a:gd name="T63" fmla="*/ 1 h 385"/>
                <a:gd name="T64" fmla="*/ 0 w 156"/>
                <a:gd name="T65" fmla="*/ 3 h 385"/>
                <a:gd name="T66" fmla="*/ 0 w 156"/>
                <a:gd name="T67" fmla="*/ 5 h 385"/>
                <a:gd name="T68" fmla="*/ 0 w 156"/>
                <a:gd name="T69" fmla="*/ 8 h 385"/>
                <a:gd name="T70" fmla="*/ 2 w 156"/>
                <a:gd name="T71" fmla="*/ 11 h 385"/>
                <a:gd name="T72" fmla="*/ 3 w 156"/>
                <a:gd name="T73" fmla="*/ 14 h 385"/>
                <a:gd name="T74" fmla="*/ 3 w 156"/>
                <a:gd name="T75" fmla="*/ 1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5">
                  <a:moveTo>
                    <a:pt x="3" y="14"/>
                  </a:moveTo>
                  <a:lnTo>
                    <a:pt x="3" y="14"/>
                  </a:lnTo>
                  <a:lnTo>
                    <a:pt x="15" y="21"/>
                  </a:lnTo>
                  <a:lnTo>
                    <a:pt x="38" y="40"/>
                  </a:lnTo>
                  <a:lnTo>
                    <a:pt x="69" y="70"/>
                  </a:lnTo>
                  <a:lnTo>
                    <a:pt x="99" y="110"/>
                  </a:lnTo>
                  <a:lnTo>
                    <a:pt x="126" y="160"/>
                  </a:lnTo>
                  <a:lnTo>
                    <a:pt x="142" y="221"/>
                  </a:lnTo>
                  <a:lnTo>
                    <a:pt x="139" y="292"/>
                  </a:lnTo>
                  <a:lnTo>
                    <a:pt x="115" y="374"/>
                  </a:lnTo>
                  <a:lnTo>
                    <a:pt x="115" y="374"/>
                  </a:lnTo>
                  <a:lnTo>
                    <a:pt x="114" y="377"/>
                  </a:lnTo>
                  <a:lnTo>
                    <a:pt x="115" y="380"/>
                  </a:lnTo>
                  <a:lnTo>
                    <a:pt x="117" y="382"/>
                  </a:lnTo>
                  <a:lnTo>
                    <a:pt x="118" y="385"/>
                  </a:lnTo>
                  <a:lnTo>
                    <a:pt x="121" y="385"/>
                  </a:lnTo>
                  <a:lnTo>
                    <a:pt x="126" y="385"/>
                  </a:lnTo>
                  <a:lnTo>
                    <a:pt x="128" y="384"/>
                  </a:lnTo>
                  <a:lnTo>
                    <a:pt x="130" y="381"/>
                  </a:lnTo>
                  <a:lnTo>
                    <a:pt x="130" y="381"/>
                  </a:lnTo>
                  <a:lnTo>
                    <a:pt x="156" y="295"/>
                  </a:lnTo>
                  <a:lnTo>
                    <a:pt x="156" y="219"/>
                  </a:lnTo>
                  <a:lnTo>
                    <a:pt x="140" y="154"/>
                  </a:lnTo>
                  <a:lnTo>
                    <a:pt x="112" y="100"/>
                  </a:lnTo>
                  <a:lnTo>
                    <a:pt x="79" y="58"/>
                  </a:lnTo>
                  <a:lnTo>
                    <a:pt x="47" y="26"/>
                  </a:lnTo>
                  <a:lnTo>
                    <a:pt x="22" y="7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69" name="Freeform 45"/>
            <p:cNvSpPr>
              <a:spLocks/>
            </p:cNvSpPr>
            <p:nvPr/>
          </p:nvSpPr>
          <p:spPr bwMode="auto">
            <a:xfrm>
              <a:off x="3269" y="2730"/>
              <a:ext cx="56" cy="144"/>
            </a:xfrm>
            <a:custGeom>
              <a:avLst/>
              <a:gdLst>
                <a:gd name="T0" fmla="*/ 3 w 154"/>
                <a:gd name="T1" fmla="*/ 14 h 384"/>
                <a:gd name="T2" fmla="*/ 3 w 154"/>
                <a:gd name="T3" fmla="*/ 14 h 384"/>
                <a:gd name="T4" fmla="*/ 15 w 154"/>
                <a:gd name="T5" fmla="*/ 22 h 384"/>
                <a:gd name="T6" fmla="*/ 38 w 154"/>
                <a:gd name="T7" fmla="*/ 40 h 384"/>
                <a:gd name="T8" fmla="*/ 68 w 154"/>
                <a:gd name="T9" fmla="*/ 70 h 384"/>
                <a:gd name="T10" fmla="*/ 99 w 154"/>
                <a:gd name="T11" fmla="*/ 109 h 384"/>
                <a:gd name="T12" fmla="*/ 125 w 154"/>
                <a:gd name="T13" fmla="*/ 160 h 384"/>
                <a:gd name="T14" fmla="*/ 140 w 154"/>
                <a:gd name="T15" fmla="*/ 221 h 384"/>
                <a:gd name="T16" fmla="*/ 138 w 154"/>
                <a:gd name="T17" fmla="*/ 291 h 384"/>
                <a:gd name="T18" fmla="*/ 114 w 154"/>
                <a:gd name="T19" fmla="*/ 372 h 384"/>
                <a:gd name="T20" fmla="*/ 114 w 154"/>
                <a:gd name="T21" fmla="*/ 372 h 384"/>
                <a:gd name="T22" fmla="*/ 114 w 154"/>
                <a:gd name="T23" fmla="*/ 375 h 384"/>
                <a:gd name="T24" fmla="*/ 114 w 154"/>
                <a:gd name="T25" fmla="*/ 378 h 384"/>
                <a:gd name="T26" fmla="*/ 115 w 154"/>
                <a:gd name="T27" fmla="*/ 381 h 384"/>
                <a:gd name="T28" fmla="*/ 118 w 154"/>
                <a:gd name="T29" fmla="*/ 383 h 384"/>
                <a:gd name="T30" fmla="*/ 121 w 154"/>
                <a:gd name="T31" fmla="*/ 384 h 384"/>
                <a:gd name="T32" fmla="*/ 124 w 154"/>
                <a:gd name="T33" fmla="*/ 383 h 384"/>
                <a:gd name="T34" fmla="*/ 127 w 154"/>
                <a:gd name="T35" fmla="*/ 381 h 384"/>
                <a:gd name="T36" fmla="*/ 128 w 154"/>
                <a:gd name="T37" fmla="*/ 380 h 384"/>
                <a:gd name="T38" fmla="*/ 128 w 154"/>
                <a:gd name="T39" fmla="*/ 380 h 384"/>
                <a:gd name="T40" fmla="*/ 154 w 154"/>
                <a:gd name="T41" fmla="*/ 294 h 384"/>
                <a:gd name="T42" fmla="*/ 154 w 154"/>
                <a:gd name="T43" fmla="*/ 218 h 384"/>
                <a:gd name="T44" fmla="*/ 138 w 154"/>
                <a:gd name="T45" fmla="*/ 154 h 384"/>
                <a:gd name="T46" fmla="*/ 111 w 154"/>
                <a:gd name="T47" fmla="*/ 100 h 384"/>
                <a:gd name="T48" fmla="*/ 77 w 154"/>
                <a:gd name="T49" fmla="*/ 56 h 384"/>
                <a:gd name="T50" fmla="*/ 45 w 154"/>
                <a:gd name="T51" fmla="*/ 26 h 384"/>
                <a:gd name="T52" fmla="*/ 22 w 154"/>
                <a:gd name="T53" fmla="*/ 7 h 384"/>
                <a:gd name="T54" fmla="*/ 12 w 154"/>
                <a:gd name="T55" fmla="*/ 0 h 384"/>
                <a:gd name="T56" fmla="*/ 12 w 154"/>
                <a:gd name="T57" fmla="*/ 0 h 384"/>
                <a:gd name="T58" fmla="*/ 9 w 154"/>
                <a:gd name="T59" fmla="*/ 0 h 384"/>
                <a:gd name="T60" fmla="*/ 6 w 154"/>
                <a:gd name="T61" fmla="*/ 0 h 384"/>
                <a:gd name="T62" fmla="*/ 3 w 154"/>
                <a:gd name="T63" fmla="*/ 1 h 384"/>
                <a:gd name="T64" fmla="*/ 0 w 154"/>
                <a:gd name="T65" fmla="*/ 3 h 384"/>
                <a:gd name="T66" fmla="*/ 0 w 154"/>
                <a:gd name="T67" fmla="*/ 6 h 384"/>
                <a:gd name="T68" fmla="*/ 0 w 154"/>
                <a:gd name="T69" fmla="*/ 8 h 384"/>
                <a:gd name="T70" fmla="*/ 2 w 154"/>
                <a:gd name="T71" fmla="*/ 11 h 384"/>
                <a:gd name="T72" fmla="*/ 3 w 154"/>
                <a:gd name="T73" fmla="*/ 14 h 384"/>
                <a:gd name="T74" fmla="*/ 3 w 154"/>
                <a:gd name="T75" fmla="*/ 1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384">
                  <a:moveTo>
                    <a:pt x="3" y="14"/>
                  </a:moveTo>
                  <a:lnTo>
                    <a:pt x="3" y="14"/>
                  </a:lnTo>
                  <a:lnTo>
                    <a:pt x="15" y="22"/>
                  </a:lnTo>
                  <a:lnTo>
                    <a:pt x="38" y="40"/>
                  </a:lnTo>
                  <a:lnTo>
                    <a:pt x="68" y="70"/>
                  </a:lnTo>
                  <a:lnTo>
                    <a:pt x="99" y="109"/>
                  </a:lnTo>
                  <a:lnTo>
                    <a:pt x="125" y="160"/>
                  </a:lnTo>
                  <a:lnTo>
                    <a:pt x="140" y="221"/>
                  </a:lnTo>
                  <a:lnTo>
                    <a:pt x="138" y="291"/>
                  </a:lnTo>
                  <a:lnTo>
                    <a:pt x="114" y="372"/>
                  </a:lnTo>
                  <a:lnTo>
                    <a:pt x="114" y="372"/>
                  </a:lnTo>
                  <a:lnTo>
                    <a:pt x="114" y="375"/>
                  </a:lnTo>
                  <a:lnTo>
                    <a:pt x="114" y="378"/>
                  </a:lnTo>
                  <a:lnTo>
                    <a:pt x="115" y="381"/>
                  </a:lnTo>
                  <a:lnTo>
                    <a:pt x="118" y="383"/>
                  </a:lnTo>
                  <a:lnTo>
                    <a:pt x="121" y="384"/>
                  </a:lnTo>
                  <a:lnTo>
                    <a:pt x="124" y="383"/>
                  </a:lnTo>
                  <a:lnTo>
                    <a:pt x="127" y="381"/>
                  </a:lnTo>
                  <a:lnTo>
                    <a:pt x="128" y="380"/>
                  </a:lnTo>
                  <a:lnTo>
                    <a:pt x="128" y="380"/>
                  </a:lnTo>
                  <a:lnTo>
                    <a:pt x="154" y="294"/>
                  </a:lnTo>
                  <a:lnTo>
                    <a:pt x="154" y="218"/>
                  </a:lnTo>
                  <a:lnTo>
                    <a:pt x="138" y="154"/>
                  </a:lnTo>
                  <a:lnTo>
                    <a:pt x="111" y="100"/>
                  </a:lnTo>
                  <a:lnTo>
                    <a:pt x="77" y="56"/>
                  </a:lnTo>
                  <a:lnTo>
                    <a:pt x="45" y="26"/>
                  </a:lnTo>
                  <a:lnTo>
                    <a:pt x="22" y="7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0" name="Freeform 46"/>
            <p:cNvSpPr>
              <a:spLocks/>
            </p:cNvSpPr>
            <p:nvPr/>
          </p:nvSpPr>
          <p:spPr bwMode="auto">
            <a:xfrm>
              <a:off x="3289" y="2725"/>
              <a:ext cx="57" cy="143"/>
            </a:xfrm>
            <a:custGeom>
              <a:avLst/>
              <a:gdLst>
                <a:gd name="T0" fmla="*/ 5 w 156"/>
                <a:gd name="T1" fmla="*/ 16 h 382"/>
                <a:gd name="T2" fmla="*/ 5 w 156"/>
                <a:gd name="T3" fmla="*/ 16 h 382"/>
                <a:gd name="T4" fmla="*/ 16 w 156"/>
                <a:gd name="T5" fmla="*/ 23 h 382"/>
                <a:gd name="T6" fmla="*/ 40 w 156"/>
                <a:gd name="T7" fmla="*/ 42 h 382"/>
                <a:gd name="T8" fmla="*/ 70 w 156"/>
                <a:gd name="T9" fmla="*/ 71 h 382"/>
                <a:gd name="T10" fmla="*/ 101 w 156"/>
                <a:gd name="T11" fmla="*/ 110 h 382"/>
                <a:gd name="T12" fmla="*/ 127 w 156"/>
                <a:gd name="T13" fmla="*/ 161 h 382"/>
                <a:gd name="T14" fmla="*/ 142 w 156"/>
                <a:gd name="T15" fmla="*/ 221 h 382"/>
                <a:gd name="T16" fmla="*/ 139 w 156"/>
                <a:gd name="T17" fmla="*/ 292 h 382"/>
                <a:gd name="T18" fmla="*/ 114 w 156"/>
                <a:gd name="T19" fmla="*/ 372 h 382"/>
                <a:gd name="T20" fmla="*/ 114 w 156"/>
                <a:gd name="T21" fmla="*/ 372 h 382"/>
                <a:gd name="T22" fmla="*/ 114 w 156"/>
                <a:gd name="T23" fmla="*/ 375 h 382"/>
                <a:gd name="T24" fmla="*/ 114 w 156"/>
                <a:gd name="T25" fmla="*/ 378 h 382"/>
                <a:gd name="T26" fmla="*/ 115 w 156"/>
                <a:gd name="T27" fmla="*/ 381 h 382"/>
                <a:gd name="T28" fmla="*/ 118 w 156"/>
                <a:gd name="T29" fmla="*/ 382 h 382"/>
                <a:gd name="T30" fmla="*/ 121 w 156"/>
                <a:gd name="T31" fmla="*/ 382 h 382"/>
                <a:gd name="T32" fmla="*/ 124 w 156"/>
                <a:gd name="T33" fmla="*/ 382 h 382"/>
                <a:gd name="T34" fmla="*/ 127 w 156"/>
                <a:gd name="T35" fmla="*/ 381 h 382"/>
                <a:gd name="T36" fmla="*/ 128 w 156"/>
                <a:gd name="T37" fmla="*/ 378 h 382"/>
                <a:gd name="T38" fmla="*/ 128 w 156"/>
                <a:gd name="T39" fmla="*/ 378 h 382"/>
                <a:gd name="T40" fmla="*/ 155 w 156"/>
                <a:gd name="T41" fmla="*/ 294 h 382"/>
                <a:gd name="T42" fmla="*/ 156 w 156"/>
                <a:gd name="T43" fmla="*/ 218 h 382"/>
                <a:gd name="T44" fmla="*/ 140 w 156"/>
                <a:gd name="T45" fmla="*/ 154 h 382"/>
                <a:gd name="T46" fmla="*/ 112 w 156"/>
                <a:gd name="T47" fmla="*/ 100 h 382"/>
                <a:gd name="T48" fmla="*/ 79 w 156"/>
                <a:gd name="T49" fmla="*/ 58 h 382"/>
                <a:gd name="T50" fmla="*/ 47 w 156"/>
                <a:gd name="T51" fmla="*/ 27 h 382"/>
                <a:gd name="T52" fmla="*/ 22 w 156"/>
                <a:gd name="T53" fmla="*/ 8 h 382"/>
                <a:gd name="T54" fmla="*/ 12 w 156"/>
                <a:gd name="T55" fmla="*/ 1 h 382"/>
                <a:gd name="T56" fmla="*/ 12 w 156"/>
                <a:gd name="T57" fmla="*/ 1 h 382"/>
                <a:gd name="T58" fmla="*/ 9 w 156"/>
                <a:gd name="T59" fmla="*/ 0 h 382"/>
                <a:gd name="T60" fmla="*/ 6 w 156"/>
                <a:gd name="T61" fmla="*/ 0 h 382"/>
                <a:gd name="T62" fmla="*/ 3 w 156"/>
                <a:gd name="T63" fmla="*/ 1 h 382"/>
                <a:gd name="T64" fmla="*/ 2 w 156"/>
                <a:gd name="T65" fmla="*/ 4 h 382"/>
                <a:gd name="T66" fmla="*/ 0 w 156"/>
                <a:gd name="T67" fmla="*/ 7 h 382"/>
                <a:gd name="T68" fmla="*/ 0 w 156"/>
                <a:gd name="T69" fmla="*/ 10 h 382"/>
                <a:gd name="T70" fmla="*/ 2 w 156"/>
                <a:gd name="T71" fmla="*/ 13 h 382"/>
                <a:gd name="T72" fmla="*/ 5 w 156"/>
                <a:gd name="T73" fmla="*/ 16 h 382"/>
                <a:gd name="T74" fmla="*/ 5 w 156"/>
                <a:gd name="T75" fmla="*/ 1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2">
                  <a:moveTo>
                    <a:pt x="5" y="16"/>
                  </a:moveTo>
                  <a:lnTo>
                    <a:pt x="5" y="16"/>
                  </a:lnTo>
                  <a:lnTo>
                    <a:pt x="16" y="23"/>
                  </a:lnTo>
                  <a:lnTo>
                    <a:pt x="40" y="42"/>
                  </a:lnTo>
                  <a:lnTo>
                    <a:pt x="70" y="71"/>
                  </a:lnTo>
                  <a:lnTo>
                    <a:pt x="101" y="110"/>
                  </a:lnTo>
                  <a:lnTo>
                    <a:pt x="127" y="161"/>
                  </a:lnTo>
                  <a:lnTo>
                    <a:pt x="142" y="221"/>
                  </a:lnTo>
                  <a:lnTo>
                    <a:pt x="139" y="292"/>
                  </a:lnTo>
                  <a:lnTo>
                    <a:pt x="114" y="372"/>
                  </a:lnTo>
                  <a:lnTo>
                    <a:pt x="114" y="372"/>
                  </a:lnTo>
                  <a:lnTo>
                    <a:pt x="114" y="375"/>
                  </a:lnTo>
                  <a:lnTo>
                    <a:pt x="114" y="378"/>
                  </a:lnTo>
                  <a:lnTo>
                    <a:pt x="115" y="381"/>
                  </a:lnTo>
                  <a:lnTo>
                    <a:pt x="118" y="382"/>
                  </a:lnTo>
                  <a:lnTo>
                    <a:pt x="121" y="382"/>
                  </a:lnTo>
                  <a:lnTo>
                    <a:pt x="124" y="382"/>
                  </a:lnTo>
                  <a:lnTo>
                    <a:pt x="127" y="381"/>
                  </a:lnTo>
                  <a:lnTo>
                    <a:pt x="128" y="378"/>
                  </a:lnTo>
                  <a:lnTo>
                    <a:pt x="128" y="378"/>
                  </a:lnTo>
                  <a:lnTo>
                    <a:pt x="155" y="294"/>
                  </a:lnTo>
                  <a:lnTo>
                    <a:pt x="156" y="218"/>
                  </a:lnTo>
                  <a:lnTo>
                    <a:pt x="140" y="154"/>
                  </a:lnTo>
                  <a:lnTo>
                    <a:pt x="112" y="100"/>
                  </a:lnTo>
                  <a:lnTo>
                    <a:pt x="79" y="58"/>
                  </a:lnTo>
                  <a:lnTo>
                    <a:pt x="47" y="27"/>
                  </a:lnTo>
                  <a:lnTo>
                    <a:pt x="22" y="8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1" name="Freeform 47"/>
            <p:cNvSpPr>
              <a:spLocks/>
            </p:cNvSpPr>
            <p:nvPr/>
          </p:nvSpPr>
          <p:spPr bwMode="auto">
            <a:xfrm>
              <a:off x="3309" y="2720"/>
              <a:ext cx="57" cy="142"/>
            </a:xfrm>
            <a:custGeom>
              <a:avLst/>
              <a:gdLst>
                <a:gd name="T0" fmla="*/ 5 w 156"/>
                <a:gd name="T1" fmla="*/ 16 h 381"/>
                <a:gd name="T2" fmla="*/ 5 w 156"/>
                <a:gd name="T3" fmla="*/ 16 h 381"/>
                <a:gd name="T4" fmla="*/ 16 w 156"/>
                <a:gd name="T5" fmla="*/ 23 h 381"/>
                <a:gd name="T6" fmla="*/ 40 w 156"/>
                <a:gd name="T7" fmla="*/ 42 h 381"/>
                <a:gd name="T8" fmla="*/ 70 w 156"/>
                <a:gd name="T9" fmla="*/ 71 h 381"/>
                <a:gd name="T10" fmla="*/ 101 w 156"/>
                <a:gd name="T11" fmla="*/ 111 h 381"/>
                <a:gd name="T12" fmla="*/ 127 w 156"/>
                <a:gd name="T13" fmla="*/ 160 h 381"/>
                <a:gd name="T14" fmla="*/ 141 w 156"/>
                <a:gd name="T15" fmla="*/ 221 h 381"/>
                <a:gd name="T16" fmla="*/ 139 w 156"/>
                <a:gd name="T17" fmla="*/ 291 h 381"/>
                <a:gd name="T18" fmla="*/ 114 w 156"/>
                <a:gd name="T19" fmla="*/ 371 h 381"/>
                <a:gd name="T20" fmla="*/ 114 w 156"/>
                <a:gd name="T21" fmla="*/ 371 h 381"/>
                <a:gd name="T22" fmla="*/ 114 w 156"/>
                <a:gd name="T23" fmla="*/ 374 h 381"/>
                <a:gd name="T24" fmla="*/ 114 w 156"/>
                <a:gd name="T25" fmla="*/ 377 h 381"/>
                <a:gd name="T26" fmla="*/ 115 w 156"/>
                <a:gd name="T27" fmla="*/ 380 h 381"/>
                <a:gd name="T28" fmla="*/ 118 w 156"/>
                <a:gd name="T29" fmla="*/ 381 h 381"/>
                <a:gd name="T30" fmla="*/ 121 w 156"/>
                <a:gd name="T31" fmla="*/ 381 h 381"/>
                <a:gd name="T32" fmla="*/ 124 w 156"/>
                <a:gd name="T33" fmla="*/ 381 h 381"/>
                <a:gd name="T34" fmla="*/ 127 w 156"/>
                <a:gd name="T35" fmla="*/ 380 h 381"/>
                <a:gd name="T36" fmla="*/ 128 w 156"/>
                <a:gd name="T37" fmla="*/ 377 h 381"/>
                <a:gd name="T38" fmla="*/ 128 w 156"/>
                <a:gd name="T39" fmla="*/ 377 h 381"/>
                <a:gd name="T40" fmla="*/ 155 w 156"/>
                <a:gd name="T41" fmla="*/ 293 h 381"/>
                <a:gd name="T42" fmla="*/ 156 w 156"/>
                <a:gd name="T43" fmla="*/ 218 h 381"/>
                <a:gd name="T44" fmla="*/ 140 w 156"/>
                <a:gd name="T45" fmla="*/ 154 h 381"/>
                <a:gd name="T46" fmla="*/ 112 w 156"/>
                <a:gd name="T47" fmla="*/ 101 h 381"/>
                <a:gd name="T48" fmla="*/ 79 w 156"/>
                <a:gd name="T49" fmla="*/ 58 h 381"/>
                <a:gd name="T50" fmla="*/ 47 w 156"/>
                <a:gd name="T51" fmla="*/ 28 h 381"/>
                <a:gd name="T52" fmla="*/ 24 w 156"/>
                <a:gd name="T53" fmla="*/ 9 h 381"/>
                <a:gd name="T54" fmla="*/ 13 w 156"/>
                <a:gd name="T55" fmla="*/ 2 h 381"/>
                <a:gd name="T56" fmla="*/ 13 w 156"/>
                <a:gd name="T57" fmla="*/ 2 h 381"/>
                <a:gd name="T58" fmla="*/ 10 w 156"/>
                <a:gd name="T59" fmla="*/ 0 h 381"/>
                <a:gd name="T60" fmla="*/ 8 w 156"/>
                <a:gd name="T61" fmla="*/ 0 h 381"/>
                <a:gd name="T62" fmla="*/ 5 w 156"/>
                <a:gd name="T63" fmla="*/ 2 h 381"/>
                <a:gd name="T64" fmla="*/ 2 w 156"/>
                <a:gd name="T65" fmla="*/ 4 h 381"/>
                <a:gd name="T66" fmla="*/ 0 w 156"/>
                <a:gd name="T67" fmla="*/ 7 h 381"/>
                <a:gd name="T68" fmla="*/ 0 w 156"/>
                <a:gd name="T69" fmla="*/ 10 h 381"/>
                <a:gd name="T70" fmla="*/ 2 w 156"/>
                <a:gd name="T71" fmla="*/ 13 h 381"/>
                <a:gd name="T72" fmla="*/ 5 w 156"/>
                <a:gd name="T73" fmla="*/ 16 h 381"/>
                <a:gd name="T74" fmla="*/ 5 w 156"/>
                <a:gd name="T75" fmla="*/ 16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1">
                  <a:moveTo>
                    <a:pt x="5" y="16"/>
                  </a:moveTo>
                  <a:lnTo>
                    <a:pt x="5" y="16"/>
                  </a:lnTo>
                  <a:lnTo>
                    <a:pt x="16" y="23"/>
                  </a:lnTo>
                  <a:lnTo>
                    <a:pt x="40" y="42"/>
                  </a:lnTo>
                  <a:lnTo>
                    <a:pt x="70" y="71"/>
                  </a:lnTo>
                  <a:lnTo>
                    <a:pt x="101" y="111"/>
                  </a:lnTo>
                  <a:lnTo>
                    <a:pt x="127" y="160"/>
                  </a:lnTo>
                  <a:lnTo>
                    <a:pt x="141" y="221"/>
                  </a:lnTo>
                  <a:lnTo>
                    <a:pt x="139" y="291"/>
                  </a:lnTo>
                  <a:lnTo>
                    <a:pt x="114" y="371"/>
                  </a:lnTo>
                  <a:lnTo>
                    <a:pt x="114" y="371"/>
                  </a:lnTo>
                  <a:lnTo>
                    <a:pt x="114" y="374"/>
                  </a:lnTo>
                  <a:lnTo>
                    <a:pt x="114" y="377"/>
                  </a:lnTo>
                  <a:lnTo>
                    <a:pt x="115" y="380"/>
                  </a:lnTo>
                  <a:lnTo>
                    <a:pt x="118" y="381"/>
                  </a:lnTo>
                  <a:lnTo>
                    <a:pt x="121" y="381"/>
                  </a:lnTo>
                  <a:lnTo>
                    <a:pt x="124" y="381"/>
                  </a:lnTo>
                  <a:lnTo>
                    <a:pt x="127" y="380"/>
                  </a:lnTo>
                  <a:lnTo>
                    <a:pt x="128" y="377"/>
                  </a:lnTo>
                  <a:lnTo>
                    <a:pt x="128" y="377"/>
                  </a:lnTo>
                  <a:lnTo>
                    <a:pt x="155" y="293"/>
                  </a:lnTo>
                  <a:lnTo>
                    <a:pt x="156" y="218"/>
                  </a:lnTo>
                  <a:lnTo>
                    <a:pt x="140" y="154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7" y="28"/>
                  </a:lnTo>
                  <a:lnTo>
                    <a:pt x="24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2" name="Freeform 48"/>
            <p:cNvSpPr>
              <a:spLocks/>
            </p:cNvSpPr>
            <p:nvPr/>
          </p:nvSpPr>
          <p:spPr bwMode="auto">
            <a:xfrm>
              <a:off x="3325" y="2713"/>
              <a:ext cx="57" cy="141"/>
            </a:xfrm>
            <a:custGeom>
              <a:avLst/>
              <a:gdLst>
                <a:gd name="T0" fmla="*/ 4 w 156"/>
                <a:gd name="T1" fmla="*/ 16 h 380"/>
                <a:gd name="T2" fmla="*/ 4 w 156"/>
                <a:gd name="T3" fmla="*/ 16 h 380"/>
                <a:gd name="T4" fmla="*/ 16 w 156"/>
                <a:gd name="T5" fmla="*/ 23 h 380"/>
                <a:gd name="T6" fmla="*/ 39 w 156"/>
                <a:gd name="T7" fmla="*/ 42 h 380"/>
                <a:gd name="T8" fmla="*/ 70 w 156"/>
                <a:gd name="T9" fmla="*/ 71 h 380"/>
                <a:gd name="T10" fmla="*/ 100 w 156"/>
                <a:gd name="T11" fmla="*/ 111 h 380"/>
                <a:gd name="T12" fmla="*/ 127 w 156"/>
                <a:gd name="T13" fmla="*/ 160 h 380"/>
                <a:gd name="T14" fmla="*/ 141 w 156"/>
                <a:gd name="T15" fmla="*/ 220 h 380"/>
                <a:gd name="T16" fmla="*/ 138 w 156"/>
                <a:gd name="T17" fmla="*/ 290 h 380"/>
                <a:gd name="T18" fmla="*/ 113 w 156"/>
                <a:gd name="T19" fmla="*/ 370 h 380"/>
                <a:gd name="T20" fmla="*/ 113 w 156"/>
                <a:gd name="T21" fmla="*/ 370 h 380"/>
                <a:gd name="T22" fmla="*/ 112 w 156"/>
                <a:gd name="T23" fmla="*/ 373 h 380"/>
                <a:gd name="T24" fmla="*/ 113 w 156"/>
                <a:gd name="T25" fmla="*/ 376 h 380"/>
                <a:gd name="T26" fmla="*/ 115 w 156"/>
                <a:gd name="T27" fmla="*/ 379 h 380"/>
                <a:gd name="T28" fmla="*/ 116 w 156"/>
                <a:gd name="T29" fmla="*/ 380 h 380"/>
                <a:gd name="T30" fmla="*/ 119 w 156"/>
                <a:gd name="T31" fmla="*/ 380 h 380"/>
                <a:gd name="T32" fmla="*/ 124 w 156"/>
                <a:gd name="T33" fmla="*/ 380 h 380"/>
                <a:gd name="T34" fmla="*/ 127 w 156"/>
                <a:gd name="T35" fmla="*/ 379 h 380"/>
                <a:gd name="T36" fmla="*/ 128 w 156"/>
                <a:gd name="T37" fmla="*/ 376 h 380"/>
                <a:gd name="T38" fmla="*/ 128 w 156"/>
                <a:gd name="T39" fmla="*/ 376 h 380"/>
                <a:gd name="T40" fmla="*/ 154 w 156"/>
                <a:gd name="T41" fmla="*/ 291 h 380"/>
                <a:gd name="T42" fmla="*/ 156 w 156"/>
                <a:gd name="T43" fmla="*/ 217 h 380"/>
                <a:gd name="T44" fmla="*/ 140 w 156"/>
                <a:gd name="T45" fmla="*/ 153 h 380"/>
                <a:gd name="T46" fmla="*/ 112 w 156"/>
                <a:gd name="T47" fmla="*/ 101 h 380"/>
                <a:gd name="T48" fmla="*/ 79 w 156"/>
                <a:gd name="T49" fmla="*/ 58 h 380"/>
                <a:gd name="T50" fmla="*/ 46 w 156"/>
                <a:gd name="T51" fmla="*/ 28 h 380"/>
                <a:gd name="T52" fmla="*/ 23 w 156"/>
                <a:gd name="T53" fmla="*/ 9 h 380"/>
                <a:gd name="T54" fmla="*/ 13 w 156"/>
                <a:gd name="T55" fmla="*/ 2 h 380"/>
                <a:gd name="T56" fmla="*/ 13 w 156"/>
                <a:gd name="T57" fmla="*/ 2 h 380"/>
                <a:gd name="T58" fmla="*/ 10 w 156"/>
                <a:gd name="T59" fmla="*/ 0 h 380"/>
                <a:gd name="T60" fmla="*/ 7 w 156"/>
                <a:gd name="T61" fmla="*/ 0 h 380"/>
                <a:gd name="T62" fmla="*/ 4 w 156"/>
                <a:gd name="T63" fmla="*/ 2 h 380"/>
                <a:gd name="T64" fmla="*/ 1 w 156"/>
                <a:gd name="T65" fmla="*/ 5 h 380"/>
                <a:gd name="T66" fmla="*/ 0 w 156"/>
                <a:gd name="T67" fmla="*/ 7 h 380"/>
                <a:gd name="T68" fmla="*/ 0 w 156"/>
                <a:gd name="T69" fmla="*/ 10 h 380"/>
                <a:gd name="T70" fmla="*/ 1 w 156"/>
                <a:gd name="T71" fmla="*/ 13 h 380"/>
                <a:gd name="T72" fmla="*/ 4 w 156"/>
                <a:gd name="T73" fmla="*/ 16 h 380"/>
                <a:gd name="T74" fmla="*/ 4 w 156"/>
                <a:gd name="T75" fmla="*/ 1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380">
                  <a:moveTo>
                    <a:pt x="4" y="16"/>
                  </a:moveTo>
                  <a:lnTo>
                    <a:pt x="4" y="16"/>
                  </a:lnTo>
                  <a:lnTo>
                    <a:pt x="16" y="23"/>
                  </a:lnTo>
                  <a:lnTo>
                    <a:pt x="39" y="42"/>
                  </a:lnTo>
                  <a:lnTo>
                    <a:pt x="70" y="71"/>
                  </a:lnTo>
                  <a:lnTo>
                    <a:pt x="100" y="111"/>
                  </a:lnTo>
                  <a:lnTo>
                    <a:pt x="127" y="160"/>
                  </a:lnTo>
                  <a:lnTo>
                    <a:pt x="141" y="220"/>
                  </a:lnTo>
                  <a:lnTo>
                    <a:pt x="138" y="290"/>
                  </a:lnTo>
                  <a:lnTo>
                    <a:pt x="113" y="370"/>
                  </a:lnTo>
                  <a:lnTo>
                    <a:pt x="113" y="370"/>
                  </a:lnTo>
                  <a:lnTo>
                    <a:pt x="112" y="373"/>
                  </a:lnTo>
                  <a:lnTo>
                    <a:pt x="113" y="376"/>
                  </a:lnTo>
                  <a:lnTo>
                    <a:pt x="115" y="379"/>
                  </a:lnTo>
                  <a:lnTo>
                    <a:pt x="116" y="380"/>
                  </a:lnTo>
                  <a:lnTo>
                    <a:pt x="119" y="380"/>
                  </a:lnTo>
                  <a:lnTo>
                    <a:pt x="124" y="380"/>
                  </a:lnTo>
                  <a:lnTo>
                    <a:pt x="127" y="379"/>
                  </a:lnTo>
                  <a:lnTo>
                    <a:pt x="128" y="376"/>
                  </a:lnTo>
                  <a:lnTo>
                    <a:pt x="128" y="376"/>
                  </a:lnTo>
                  <a:lnTo>
                    <a:pt x="154" y="291"/>
                  </a:lnTo>
                  <a:lnTo>
                    <a:pt x="156" y="217"/>
                  </a:lnTo>
                  <a:lnTo>
                    <a:pt x="140" y="153"/>
                  </a:lnTo>
                  <a:lnTo>
                    <a:pt x="112" y="101"/>
                  </a:lnTo>
                  <a:lnTo>
                    <a:pt x="79" y="58"/>
                  </a:lnTo>
                  <a:lnTo>
                    <a:pt x="46" y="28"/>
                  </a:lnTo>
                  <a:lnTo>
                    <a:pt x="23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3" name="Freeform 49"/>
            <p:cNvSpPr>
              <a:spLocks/>
            </p:cNvSpPr>
            <p:nvPr/>
          </p:nvSpPr>
          <p:spPr bwMode="auto">
            <a:xfrm>
              <a:off x="3253" y="2840"/>
              <a:ext cx="129" cy="70"/>
            </a:xfrm>
            <a:custGeom>
              <a:avLst/>
              <a:gdLst>
                <a:gd name="T0" fmla="*/ 0 w 356"/>
                <a:gd name="T1" fmla="*/ 143 h 185"/>
                <a:gd name="T2" fmla="*/ 353 w 356"/>
                <a:gd name="T3" fmla="*/ 0 h 185"/>
                <a:gd name="T4" fmla="*/ 356 w 356"/>
                <a:gd name="T5" fmla="*/ 45 h 185"/>
                <a:gd name="T6" fmla="*/ 11 w 356"/>
                <a:gd name="T7" fmla="*/ 185 h 185"/>
                <a:gd name="T8" fmla="*/ 0 w 356"/>
                <a:gd name="T9" fmla="*/ 14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185">
                  <a:moveTo>
                    <a:pt x="0" y="143"/>
                  </a:moveTo>
                  <a:lnTo>
                    <a:pt x="353" y="0"/>
                  </a:lnTo>
                  <a:lnTo>
                    <a:pt x="356" y="45"/>
                  </a:lnTo>
                  <a:lnTo>
                    <a:pt x="11" y="185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4" name="Freeform 50"/>
            <p:cNvSpPr>
              <a:spLocks/>
            </p:cNvSpPr>
            <p:nvPr/>
          </p:nvSpPr>
          <p:spPr bwMode="auto">
            <a:xfrm>
              <a:off x="3396" y="2682"/>
              <a:ext cx="152" cy="119"/>
            </a:xfrm>
            <a:custGeom>
              <a:avLst/>
              <a:gdLst>
                <a:gd name="T0" fmla="*/ 0 w 416"/>
                <a:gd name="T1" fmla="*/ 124 h 322"/>
                <a:gd name="T2" fmla="*/ 2 w 416"/>
                <a:gd name="T3" fmla="*/ 128 h 322"/>
                <a:gd name="T4" fmla="*/ 11 w 416"/>
                <a:gd name="T5" fmla="*/ 138 h 322"/>
                <a:gd name="T6" fmla="*/ 23 w 416"/>
                <a:gd name="T7" fmla="*/ 157 h 322"/>
                <a:gd name="T8" fmla="*/ 34 w 416"/>
                <a:gd name="T9" fmla="*/ 181 h 322"/>
                <a:gd name="T10" fmla="*/ 48 w 416"/>
                <a:gd name="T11" fmla="*/ 210 h 322"/>
                <a:gd name="T12" fmla="*/ 56 w 416"/>
                <a:gd name="T13" fmla="*/ 243 h 322"/>
                <a:gd name="T14" fmla="*/ 62 w 416"/>
                <a:gd name="T15" fmla="*/ 281 h 322"/>
                <a:gd name="T16" fmla="*/ 61 w 416"/>
                <a:gd name="T17" fmla="*/ 322 h 322"/>
                <a:gd name="T18" fmla="*/ 413 w 416"/>
                <a:gd name="T19" fmla="*/ 185 h 322"/>
                <a:gd name="T20" fmla="*/ 414 w 416"/>
                <a:gd name="T21" fmla="*/ 181 h 322"/>
                <a:gd name="T22" fmla="*/ 416 w 416"/>
                <a:gd name="T23" fmla="*/ 169 h 322"/>
                <a:gd name="T24" fmla="*/ 416 w 416"/>
                <a:gd name="T25" fmla="*/ 150 h 322"/>
                <a:gd name="T26" fmla="*/ 413 w 416"/>
                <a:gd name="T27" fmla="*/ 125 h 322"/>
                <a:gd name="T28" fmla="*/ 407 w 416"/>
                <a:gd name="T29" fmla="*/ 98 h 322"/>
                <a:gd name="T30" fmla="*/ 394 w 416"/>
                <a:gd name="T31" fmla="*/ 66 h 322"/>
                <a:gd name="T32" fmla="*/ 374 w 416"/>
                <a:gd name="T33" fmla="*/ 34 h 322"/>
                <a:gd name="T34" fmla="*/ 345 w 416"/>
                <a:gd name="T35" fmla="*/ 0 h 322"/>
                <a:gd name="T36" fmla="*/ 0 w 416"/>
                <a:gd name="T37" fmla="*/ 12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6" h="322">
                  <a:moveTo>
                    <a:pt x="0" y="124"/>
                  </a:moveTo>
                  <a:lnTo>
                    <a:pt x="2" y="128"/>
                  </a:lnTo>
                  <a:lnTo>
                    <a:pt x="11" y="138"/>
                  </a:lnTo>
                  <a:lnTo>
                    <a:pt x="23" y="157"/>
                  </a:lnTo>
                  <a:lnTo>
                    <a:pt x="34" y="181"/>
                  </a:lnTo>
                  <a:lnTo>
                    <a:pt x="48" y="210"/>
                  </a:lnTo>
                  <a:lnTo>
                    <a:pt x="56" y="243"/>
                  </a:lnTo>
                  <a:lnTo>
                    <a:pt x="62" y="281"/>
                  </a:lnTo>
                  <a:lnTo>
                    <a:pt x="61" y="322"/>
                  </a:lnTo>
                  <a:lnTo>
                    <a:pt x="413" y="185"/>
                  </a:lnTo>
                  <a:lnTo>
                    <a:pt x="414" y="181"/>
                  </a:lnTo>
                  <a:lnTo>
                    <a:pt x="416" y="169"/>
                  </a:lnTo>
                  <a:lnTo>
                    <a:pt x="416" y="150"/>
                  </a:lnTo>
                  <a:lnTo>
                    <a:pt x="413" y="125"/>
                  </a:lnTo>
                  <a:lnTo>
                    <a:pt x="407" y="98"/>
                  </a:lnTo>
                  <a:lnTo>
                    <a:pt x="394" y="66"/>
                  </a:lnTo>
                  <a:lnTo>
                    <a:pt x="374" y="34"/>
                  </a:lnTo>
                  <a:lnTo>
                    <a:pt x="345" y="0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5" name="Freeform 51"/>
            <p:cNvSpPr>
              <a:spLocks/>
            </p:cNvSpPr>
            <p:nvPr/>
          </p:nvSpPr>
          <p:spPr bwMode="auto">
            <a:xfrm>
              <a:off x="3412" y="2702"/>
              <a:ext cx="120" cy="83"/>
            </a:xfrm>
            <a:custGeom>
              <a:avLst/>
              <a:gdLst>
                <a:gd name="T0" fmla="*/ 0 w 329"/>
                <a:gd name="T1" fmla="*/ 79 h 223"/>
                <a:gd name="T2" fmla="*/ 3 w 329"/>
                <a:gd name="T3" fmla="*/ 82 h 223"/>
                <a:gd name="T4" fmla="*/ 7 w 329"/>
                <a:gd name="T5" fmla="*/ 90 h 223"/>
                <a:gd name="T6" fmla="*/ 16 w 329"/>
                <a:gd name="T7" fmla="*/ 103 h 223"/>
                <a:gd name="T8" fmla="*/ 24 w 329"/>
                <a:gd name="T9" fmla="*/ 122 h 223"/>
                <a:gd name="T10" fmla="*/ 33 w 329"/>
                <a:gd name="T11" fmla="*/ 143 h 223"/>
                <a:gd name="T12" fmla="*/ 42 w 329"/>
                <a:gd name="T13" fmla="*/ 167 h 223"/>
                <a:gd name="T14" fmla="*/ 46 w 329"/>
                <a:gd name="T15" fmla="*/ 195 h 223"/>
                <a:gd name="T16" fmla="*/ 48 w 329"/>
                <a:gd name="T17" fmla="*/ 223 h 223"/>
                <a:gd name="T18" fmla="*/ 327 w 329"/>
                <a:gd name="T19" fmla="*/ 115 h 223"/>
                <a:gd name="T20" fmla="*/ 329 w 329"/>
                <a:gd name="T21" fmla="*/ 109 h 223"/>
                <a:gd name="T22" fmla="*/ 329 w 329"/>
                <a:gd name="T23" fmla="*/ 90 h 223"/>
                <a:gd name="T24" fmla="*/ 321 w 329"/>
                <a:gd name="T25" fmla="*/ 54 h 223"/>
                <a:gd name="T26" fmla="*/ 301 w 329"/>
                <a:gd name="T27" fmla="*/ 0 h 223"/>
                <a:gd name="T28" fmla="*/ 0 w 329"/>
                <a:gd name="T29" fmla="*/ 7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9" h="223">
                  <a:moveTo>
                    <a:pt x="0" y="79"/>
                  </a:moveTo>
                  <a:lnTo>
                    <a:pt x="3" y="82"/>
                  </a:lnTo>
                  <a:lnTo>
                    <a:pt x="7" y="90"/>
                  </a:lnTo>
                  <a:lnTo>
                    <a:pt x="16" y="103"/>
                  </a:lnTo>
                  <a:lnTo>
                    <a:pt x="24" y="122"/>
                  </a:lnTo>
                  <a:lnTo>
                    <a:pt x="33" y="143"/>
                  </a:lnTo>
                  <a:lnTo>
                    <a:pt x="42" y="167"/>
                  </a:lnTo>
                  <a:lnTo>
                    <a:pt x="46" y="195"/>
                  </a:lnTo>
                  <a:lnTo>
                    <a:pt x="48" y="223"/>
                  </a:lnTo>
                  <a:lnTo>
                    <a:pt x="327" y="115"/>
                  </a:lnTo>
                  <a:lnTo>
                    <a:pt x="329" y="109"/>
                  </a:lnTo>
                  <a:lnTo>
                    <a:pt x="329" y="90"/>
                  </a:lnTo>
                  <a:lnTo>
                    <a:pt x="321" y="54"/>
                  </a:lnTo>
                  <a:lnTo>
                    <a:pt x="301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ED2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6" name="Freeform 52"/>
            <p:cNvSpPr>
              <a:spLocks/>
            </p:cNvSpPr>
            <p:nvPr/>
          </p:nvSpPr>
          <p:spPr bwMode="auto">
            <a:xfrm>
              <a:off x="3412" y="2694"/>
              <a:ext cx="110" cy="43"/>
            </a:xfrm>
            <a:custGeom>
              <a:avLst/>
              <a:gdLst>
                <a:gd name="T0" fmla="*/ 0 w 301"/>
                <a:gd name="T1" fmla="*/ 99 h 115"/>
                <a:gd name="T2" fmla="*/ 29 w 301"/>
                <a:gd name="T3" fmla="*/ 115 h 115"/>
                <a:gd name="T4" fmla="*/ 219 w 301"/>
                <a:gd name="T5" fmla="*/ 55 h 115"/>
                <a:gd name="T6" fmla="*/ 301 w 301"/>
                <a:gd name="T7" fmla="*/ 20 h 115"/>
                <a:gd name="T8" fmla="*/ 281 w 301"/>
                <a:gd name="T9" fmla="*/ 0 h 115"/>
                <a:gd name="T10" fmla="*/ 0 w 301"/>
                <a:gd name="T11" fmla="*/ 9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115">
                  <a:moveTo>
                    <a:pt x="0" y="99"/>
                  </a:moveTo>
                  <a:lnTo>
                    <a:pt x="29" y="115"/>
                  </a:lnTo>
                  <a:lnTo>
                    <a:pt x="219" y="55"/>
                  </a:lnTo>
                  <a:lnTo>
                    <a:pt x="301" y="20"/>
                  </a:lnTo>
                  <a:lnTo>
                    <a:pt x="281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C1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7" name="Freeform 53"/>
            <p:cNvSpPr>
              <a:spLocks/>
            </p:cNvSpPr>
            <p:nvPr/>
          </p:nvSpPr>
          <p:spPr bwMode="auto">
            <a:xfrm>
              <a:off x="3412" y="2731"/>
              <a:ext cx="19" cy="54"/>
            </a:xfrm>
            <a:custGeom>
              <a:avLst/>
              <a:gdLst>
                <a:gd name="T0" fmla="*/ 0 w 52"/>
                <a:gd name="T1" fmla="*/ 0 h 144"/>
                <a:gd name="T2" fmla="*/ 1 w 52"/>
                <a:gd name="T3" fmla="*/ 3 h 144"/>
                <a:gd name="T4" fmla="*/ 7 w 52"/>
                <a:gd name="T5" fmla="*/ 11 h 144"/>
                <a:gd name="T6" fmla="*/ 14 w 52"/>
                <a:gd name="T7" fmla="*/ 24 h 144"/>
                <a:gd name="T8" fmla="*/ 23 w 52"/>
                <a:gd name="T9" fmla="*/ 42 h 144"/>
                <a:gd name="T10" fmla="*/ 32 w 52"/>
                <a:gd name="T11" fmla="*/ 64 h 144"/>
                <a:gd name="T12" fmla="*/ 39 w 52"/>
                <a:gd name="T13" fmla="*/ 87 h 144"/>
                <a:gd name="T14" fmla="*/ 45 w 52"/>
                <a:gd name="T15" fmla="*/ 115 h 144"/>
                <a:gd name="T16" fmla="*/ 48 w 52"/>
                <a:gd name="T17" fmla="*/ 144 h 144"/>
                <a:gd name="T18" fmla="*/ 49 w 52"/>
                <a:gd name="T19" fmla="*/ 136 h 144"/>
                <a:gd name="T20" fmla="*/ 52 w 52"/>
                <a:gd name="T21" fmla="*/ 115 h 144"/>
                <a:gd name="T22" fmla="*/ 46 w 52"/>
                <a:gd name="T23" fmla="*/ 74 h 144"/>
                <a:gd name="T24" fmla="*/ 29 w 52"/>
                <a:gd name="T25" fmla="*/ 16 h 144"/>
                <a:gd name="T26" fmla="*/ 0 w 52"/>
                <a:gd name="T2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144">
                  <a:moveTo>
                    <a:pt x="0" y="0"/>
                  </a:moveTo>
                  <a:lnTo>
                    <a:pt x="1" y="3"/>
                  </a:lnTo>
                  <a:lnTo>
                    <a:pt x="7" y="11"/>
                  </a:lnTo>
                  <a:lnTo>
                    <a:pt x="14" y="24"/>
                  </a:lnTo>
                  <a:lnTo>
                    <a:pt x="23" y="42"/>
                  </a:lnTo>
                  <a:lnTo>
                    <a:pt x="32" y="64"/>
                  </a:lnTo>
                  <a:lnTo>
                    <a:pt x="39" y="87"/>
                  </a:lnTo>
                  <a:lnTo>
                    <a:pt x="45" y="115"/>
                  </a:lnTo>
                  <a:lnTo>
                    <a:pt x="48" y="144"/>
                  </a:lnTo>
                  <a:lnTo>
                    <a:pt x="49" y="136"/>
                  </a:lnTo>
                  <a:lnTo>
                    <a:pt x="52" y="115"/>
                  </a:lnTo>
                  <a:lnTo>
                    <a:pt x="46" y="74"/>
                  </a:lnTo>
                  <a:lnTo>
                    <a:pt x="29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8" name="Freeform 54"/>
            <p:cNvSpPr>
              <a:spLocks/>
            </p:cNvSpPr>
            <p:nvPr/>
          </p:nvSpPr>
          <p:spPr bwMode="auto">
            <a:xfrm>
              <a:off x="3498" y="2710"/>
              <a:ext cx="15" cy="44"/>
            </a:xfrm>
            <a:custGeom>
              <a:avLst/>
              <a:gdLst>
                <a:gd name="T0" fmla="*/ 0 w 41"/>
                <a:gd name="T1" fmla="*/ 7 h 118"/>
                <a:gd name="T2" fmla="*/ 5 w 41"/>
                <a:gd name="T3" fmla="*/ 16 h 118"/>
                <a:gd name="T4" fmla="*/ 12 w 41"/>
                <a:gd name="T5" fmla="*/ 39 h 118"/>
                <a:gd name="T6" fmla="*/ 21 w 41"/>
                <a:gd name="T7" fmla="*/ 74 h 118"/>
                <a:gd name="T8" fmla="*/ 24 w 41"/>
                <a:gd name="T9" fmla="*/ 118 h 118"/>
                <a:gd name="T10" fmla="*/ 40 w 41"/>
                <a:gd name="T11" fmla="*/ 112 h 118"/>
                <a:gd name="T12" fmla="*/ 41 w 41"/>
                <a:gd name="T13" fmla="*/ 103 h 118"/>
                <a:gd name="T14" fmla="*/ 41 w 41"/>
                <a:gd name="T15" fmla="*/ 80 h 118"/>
                <a:gd name="T16" fmla="*/ 37 w 41"/>
                <a:gd name="T17" fmla="*/ 45 h 118"/>
                <a:gd name="T18" fmla="*/ 21 w 41"/>
                <a:gd name="T19" fmla="*/ 0 h 118"/>
                <a:gd name="T20" fmla="*/ 0 w 41"/>
                <a:gd name="T21" fmla="*/ 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118">
                  <a:moveTo>
                    <a:pt x="0" y="7"/>
                  </a:moveTo>
                  <a:lnTo>
                    <a:pt x="5" y="16"/>
                  </a:lnTo>
                  <a:lnTo>
                    <a:pt x="12" y="39"/>
                  </a:lnTo>
                  <a:lnTo>
                    <a:pt x="21" y="74"/>
                  </a:lnTo>
                  <a:lnTo>
                    <a:pt x="24" y="118"/>
                  </a:lnTo>
                  <a:lnTo>
                    <a:pt x="40" y="112"/>
                  </a:lnTo>
                  <a:lnTo>
                    <a:pt x="41" y="103"/>
                  </a:lnTo>
                  <a:lnTo>
                    <a:pt x="41" y="80"/>
                  </a:lnTo>
                  <a:lnTo>
                    <a:pt x="37" y="45"/>
                  </a:lnTo>
                  <a:lnTo>
                    <a:pt x="2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79" name="Freeform 55"/>
            <p:cNvSpPr>
              <a:spLocks/>
            </p:cNvSpPr>
            <p:nvPr/>
          </p:nvSpPr>
          <p:spPr bwMode="auto">
            <a:xfrm>
              <a:off x="3486" y="2713"/>
              <a:ext cx="21" cy="41"/>
            </a:xfrm>
            <a:custGeom>
              <a:avLst/>
              <a:gdLst>
                <a:gd name="T0" fmla="*/ 0 w 56"/>
                <a:gd name="T1" fmla="*/ 12 h 111"/>
                <a:gd name="T2" fmla="*/ 32 w 56"/>
                <a:gd name="T3" fmla="*/ 0 h 111"/>
                <a:gd name="T4" fmla="*/ 37 w 56"/>
                <a:gd name="T5" fmla="*/ 10 h 111"/>
                <a:gd name="T6" fmla="*/ 44 w 56"/>
                <a:gd name="T7" fmla="*/ 37 h 111"/>
                <a:gd name="T8" fmla="*/ 53 w 56"/>
                <a:gd name="T9" fmla="*/ 73 h 111"/>
                <a:gd name="T10" fmla="*/ 56 w 56"/>
                <a:gd name="T11" fmla="*/ 111 h 111"/>
                <a:gd name="T12" fmla="*/ 54 w 56"/>
                <a:gd name="T13" fmla="*/ 101 h 111"/>
                <a:gd name="T14" fmla="*/ 47 w 56"/>
                <a:gd name="T15" fmla="*/ 77 h 111"/>
                <a:gd name="T16" fmla="*/ 37 w 56"/>
                <a:gd name="T17" fmla="*/ 45 h 111"/>
                <a:gd name="T18" fmla="*/ 24 w 56"/>
                <a:gd name="T19" fmla="*/ 12 h 111"/>
                <a:gd name="T20" fmla="*/ 0 w 56"/>
                <a:gd name="T21" fmla="*/ 1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11">
                  <a:moveTo>
                    <a:pt x="0" y="12"/>
                  </a:moveTo>
                  <a:lnTo>
                    <a:pt x="32" y="0"/>
                  </a:lnTo>
                  <a:lnTo>
                    <a:pt x="37" y="10"/>
                  </a:lnTo>
                  <a:lnTo>
                    <a:pt x="44" y="37"/>
                  </a:lnTo>
                  <a:lnTo>
                    <a:pt x="53" y="73"/>
                  </a:lnTo>
                  <a:lnTo>
                    <a:pt x="56" y="111"/>
                  </a:lnTo>
                  <a:lnTo>
                    <a:pt x="54" y="101"/>
                  </a:lnTo>
                  <a:lnTo>
                    <a:pt x="47" y="77"/>
                  </a:lnTo>
                  <a:lnTo>
                    <a:pt x="37" y="45"/>
                  </a:lnTo>
                  <a:lnTo>
                    <a:pt x="24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80" name="Freeform 56"/>
            <p:cNvSpPr>
              <a:spLocks/>
            </p:cNvSpPr>
            <p:nvPr/>
          </p:nvSpPr>
          <p:spPr bwMode="auto">
            <a:xfrm>
              <a:off x="3085" y="2876"/>
              <a:ext cx="82" cy="61"/>
            </a:xfrm>
            <a:custGeom>
              <a:avLst/>
              <a:gdLst>
                <a:gd name="T0" fmla="*/ 0 w 225"/>
                <a:gd name="T1" fmla="*/ 6 h 163"/>
                <a:gd name="T2" fmla="*/ 3 w 225"/>
                <a:gd name="T3" fmla="*/ 13 h 163"/>
                <a:gd name="T4" fmla="*/ 11 w 225"/>
                <a:gd name="T5" fmla="*/ 31 h 163"/>
                <a:gd name="T6" fmla="*/ 24 w 225"/>
                <a:gd name="T7" fmla="*/ 57 h 163"/>
                <a:gd name="T8" fmla="*/ 41 w 225"/>
                <a:gd name="T9" fmla="*/ 86 h 163"/>
                <a:gd name="T10" fmla="*/ 63 w 225"/>
                <a:gd name="T11" fmla="*/ 115 h 163"/>
                <a:gd name="T12" fmla="*/ 89 w 225"/>
                <a:gd name="T13" fmla="*/ 140 h 163"/>
                <a:gd name="T14" fmla="*/ 120 w 225"/>
                <a:gd name="T15" fmla="*/ 158 h 163"/>
                <a:gd name="T16" fmla="*/ 155 w 225"/>
                <a:gd name="T17" fmla="*/ 163 h 163"/>
                <a:gd name="T18" fmla="*/ 158 w 225"/>
                <a:gd name="T19" fmla="*/ 163 h 163"/>
                <a:gd name="T20" fmla="*/ 168 w 225"/>
                <a:gd name="T21" fmla="*/ 160 h 163"/>
                <a:gd name="T22" fmla="*/ 179 w 225"/>
                <a:gd name="T23" fmla="*/ 153 h 163"/>
                <a:gd name="T24" fmla="*/ 194 w 225"/>
                <a:gd name="T25" fmla="*/ 140 h 163"/>
                <a:gd name="T26" fmla="*/ 207 w 225"/>
                <a:gd name="T27" fmla="*/ 121 h 163"/>
                <a:gd name="T28" fmla="*/ 217 w 225"/>
                <a:gd name="T29" fmla="*/ 92 h 163"/>
                <a:gd name="T30" fmla="*/ 225 w 225"/>
                <a:gd name="T31" fmla="*/ 53 h 163"/>
                <a:gd name="T32" fmla="*/ 223 w 225"/>
                <a:gd name="T33" fmla="*/ 0 h 163"/>
                <a:gd name="T34" fmla="*/ 222 w 225"/>
                <a:gd name="T35" fmla="*/ 6 h 163"/>
                <a:gd name="T36" fmla="*/ 220 w 225"/>
                <a:gd name="T37" fmla="*/ 19 h 163"/>
                <a:gd name="T38" fmla="*/ 214 w 225"/>
                <a:gd name="T39" fmla="*/ 40 h 163"/>
                <a:gd name="T40" fmla="*/ 207 w 225"/>
                <a:gd name="T41" fmla="*/ 61 h 163"/>
                <a:gd name="T42" fmla="*/ 195 w 225"/>
                <a:gd name="T43" fmla="*/ 85 h 163"/>
                <a:gd name="T44" fmla="*/ 181 w 225"/>
                <a:gd name="T45" fmla="*/ 105 h 163"/>
                <a:gd name="T46" fmla="*/ 162 w 225"/>
                <a:gd name="T47" fmla="*/ 121 h 163"/>
                <a:gd name="T48" fmla="*/ 139 w 225"/>
                <a:gd name="T49" fmla="*/ 128 h 163"/>
                <a:gd name="T50" fmla="*/ 136 w 225"/>
                <a:gd name="T51" fmla="*/ 128 h 163"/>
                <a:gd name="T52" fmla="*/ 127 w 225"/>
                <a:gd name="T53" fmla="*/ 128 h 163"/>
                <a:gd name="T54" fmla="*/ 114 w 225"/>
                <a:gd name="T55" fmla="*/ 125 h 163"/>
                <a:gd name="T56" fmla="*/ 96 w 225"/>
                <a:gd name="T57" fmla="*/ 118 h 163"/>
                <a:gd name="T58" fmla="*/ 76 w 225"/>
                <a:gd name="T59" fmla="*/ 104 h 163"/>
                <a:gd name="T60" fmla="*/ 53 w 225"/>
                <a:gd name="T61" fmla="*/ 82 h 163"/>
                <a:gd name="T62" fmla="*/ 27 w 225"/>
                <a:gd name="T63" fmla="*/ 50 h 163"/>
                <a:gd name="T64" fmla="*/ 0 w 225"/>
                <a:gd name="T65" fmla="*/ 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5" h="163">
                  <a:moveTo>
                    <a:pt x="0" y="6"/>
                  </a:moveTo>
                  <a:lnTo>
                    <a:pt x="3" y="13"/>
                  </a:lnTo>
                  <a:lnTo>
                    <a:pt x="11" y="31"/>
                  </a:lnTo>
                  <a:lnTo>
                    <a:pt x="24" y="57"/>
                  </a:lnTo>
                  <a:lnTo>
                    <a:pt x="41" y="86"/>
                  </a:lnTo>
                  <a:lnTo>
                    <a:pt x="63" y="115"/>
                  </a:lnTo>
                  <a:lnTo>
                    <a:pt x="89" y="140"/>
                  </a:lnTo>
                  <a:lnTo>
                    <a:pt x="120" y="158"/>
                  </a:lnTo>
                  <a:lnTo>
                    <a:pt x="155" y="163"/>
                  </a:lnTo>
                  <a:lnTo>
                    <a:pt x="158" y="163"/>
                  </a:lnTo>
                  <a:lnTo>
                    <a:pt x="168" y="160"/>
                  </a:lnTo>
                  <a:lnTo>
                    <a:pt x="179" y="153"/>
                  </a:lnTo>
                  <a:lnTo>
                    <a:pt x="194" y="140"/>
                  </a:lnTo>
                  <a:lnTo>
                    <a:pt x="207" y="121"/>
                  </a:lnTo>
                  <a:lnTo>
                    <a:pt x="217" y="92"/>
                  </a:lnTo>
                  <a:lnTo>
                    <a:pt x="225" y="53"/>
                  </a:lnTo>
                  <a:lnTo>
                    <a:pt x="223" y="0"/>
                  </a:lnTo>
                  <a:lnTo>
                    <a:pt x="222" y="6"/>
                  </a:lnTo>
                  <a:lnTo>
                    <a:pt x="220" y="19"/>
                  </a:lnTo>
                  <a:lnTo>
                    <a:pt x="214" y="40"/>
                  </a:lnTo>
                  <a:lnTo>
                    <a:pt x="207" y="61"/>
                  </a:lnTo>
                  <a:lnTo>
                    <a:pt x="195" y="85"/>
                  </a:lnTo>
                  <a:lnTo>
                    <a:pt x="181" y="105"/>
                  </a:lnTo>
                  <a:lnTo>
                    <a:pt x="162" y="121"/>
                  </a:lnTo>
                  <a:lnTo>
                    <a:pt x="139" y="128"/>
                  </a:lnTo>
                  <a:lnTo>
                    <a:pt x="136" y="128"/>
                  </a:lnTo>
                  <a:lnTo>
                    <a:pt x="127" y="128"/>
                  </a:lnTo>
                  <a:lnTo>
                    <a:pt x="114" y="125"/>
                  </a:lnTo>
                  <a:lnTo>
                    <a:pt x="96" y="118"/>
                  </a:lnTo>
                  <a:lnTo>
                    <a:pt x="76" y="104"/>
                  </a:lnTo>
                  <a:lnTo>
                    <a:pt x="53" y="82"/>
                  </a:lnTo>
                  <a:lnTo>
                    <a:pt x="27" y="5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81" name="Freeform 57"/>
            <p:cNvSpPr>
              <a:spLocks/>
            </p:cNvSpPr>
            <p:nvPr/>
          </p:nvSpPr>
          <p:spPr bwMode="auto">
            <a:xfrm>
              <a:off x="3104" y="2833"/>
              <a:ext cx="34" cy="58"/>
            </a:xfrm>
            <a:custGeom>
              <a:avLst/>
              <a:gdLst>
                <a:gd name="T0" fmla="*/ 71 w 94"/>
                <a:gd name="T1" fmla="*/ 151 h 153"/>
                <a:gd name="T2" fmla="*/ 86 w 94"/>
                <a:gd name="T3" fmla="*/ 138 h 153"/>
                <a:gd name="T4" fmla="*/ 93 w 94"/>
                <a:gd name="T5" fmla="*/ 118 h 153"/>
                <a:gd name="T6" fmla="*/ 94 w 94"/>
                <a:gd name="T7" fmla="*/ 93 h 153"/>
                <a:gd name="T8" fmla="*/ 90 w 94"/>
                <a:gd name="T9" fmla="*/ 65 h 153"/>
                <a:gd name="T10" fmla="*/ 86 w 94"/>
                <a:gd name="T11" fmla="*/ 51 h 153"/>
                <a:gd name="T12" fmla="*/ 80 w 94"/>
                <a:gd name="T13" fmla="*/ 38 h 153"/>
                <a:gd name="T14" fmla="*/ 73 w 94"/>
                <a:gd name="T15" fmla="*/ 26 h 153"/>
                <a:gd name="T16" fmla="*/ 65 w 94"/>
                <a:gd name="T17" fmla="*/ 16 h 153"/>
                <a:gd name="T18" fmla="*/ 58 w 94"/>
                <a:gd name="T19" fmla="*/ 8 h 153"/>
                <a:gd name="T20" fmla="*/ 49 w 94"/>
                <a:gd name="T21" fmla="*/ 3 h 153"/>
                <a:gd name="T22" fmla="*/ 39 w 94"/>
                <a:gd name="T23" fmla="*/ 0 h 153"/>
                <a:gd name="T24" fmla="*/ 30 w 94"/>
                <a:gd name="T25" fmla="*/ 0 h 153"/>
                <a:gd name="T26" fmla="*/ 13 w 94"/>
                <a:gd name="T27" fmla="*/ 7 h 153"/>
                <a:gd name="T28" fmla="*/ 3 w 94"/>
                <a:gd name="T29" fmla="*/ 26 h 153"/>
                <a:gd name="T30" fmla="*/ 0 w 94"/>
                <a:gd name="T31" fmla="*/ 51 h 153"/>
                <a:gd name="T32" fmla="*/ 4 w 94"/>
                <a:gd name="T33" fmla="*/ 80 h 153"/>
                <a:gd name="T34" fmla="*/ 10 w 94"/>
                <a:gd name="T35" fmla="*/ 94 h 153"/>
                <a:gd name="T36" fmla="*/ 16 w 94"/>
                <a:gd name="T37" fmla="*/ 109 h 153"/>
                <a:gd name="T38" fmla="*/ 25 w 94"/>
                <a:gd name="T39" fmla="*/ 122 h 153"/>
                <a:gd name="T40" fmla="*/ 33 w 94"/>
                <a:gd name="T41" fmla="*/ 134 h 153"/>
                <a:gd name="T42" fmla="*/ 42 w 94"/>
                <a:gd name="T43" fmla="*/ 144 h 153"/>
                <a:gd name="T44" fmla="*/ 52 w 94"/>
                <a:gd name="T45" fmla="*/ 150 h 153"/>
                <a:gd name="T46" fmla="*/ 61 w 94"/>
                <a:gd name="T47" fmla="*/ 153 h 153"/>
                <a:gd name="T48" fmla="*/ 71 w 94"/>
                <a:gd name="T49" fmla="*/ 15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153">
                  <a:moveTo>
                    <a:pt x="71" y="151"/>
                  </a:moveTo>
                  <a:lnTo>
                    <a:pt x="86" y="138"/>
                  </a:lnTo>
                  <a:lnTo>
                    <a:pt x="93" y="118"/>
                  </a:lnTo>
                  <a:lnTo>
                    <a:pt x="94" y="93"/>
                  </a:lnTo>
                  <a:lnTo>
                    <a:pt x="90" y="65"/>
                  </a:lnTo>
                  <a:lnTo>
                    <a:pt x="86" y="51"/>
                  </a:lnTo>
                  <a:lnTo>
                    <a:pt x="80" y="38"/>
                  </a:lnTo>
                  <a:lnTo>
                    <a:pt x="73" y="26"/>
                  </a:lnTo>
                  <a:lnTo>
                    <a:pt x="65" y="16"/>
                  </a:lnTo>
                  <a:lnTo>
                    <a:pt x="58" y="8"/>
                  </a:lnTo>
                  <a:lnTo>
                    <a:pt x="49" y="3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13" y="7"/>
                  </a:lnTo>
                  <a:lnTo>
                    <a:pt x="3" y="26"/>
                  </a:lnTo>
                  <a:lnTo>
                    <a:pt x="0" y="51"/>
                  </a:lnTo>
                  <a:lnTo>
                    <a:pt x="4" y="80"/>
                  </a:lnTo>
                  <a:lnTo>
                    <a:pt x="10" y="94"/>
                  </a:lnTo>
                  <a:lnTo>
                    <a:pt x="16" y="109"/>
                  </a:lnTo>
                  <a:lnTo>
                    <a:pt x="25" y="122"/>
                  </a:lnTo>
                  <a:lnTo>
                    <a:pt x="33" y="134"/>
                  </a:lnTo>
                  <a:lnTo>
                    <a:pt x="42" y="144"/>
                  </a:lnTo>
                  <a:lnTo>
                    <a:pt x="52" y="150"/>
                  </a:lnTo>
                  <a:lnTo>
                    <a:pt x="61" y="153"/>
                  </a:lnTo>
                  <a:lnTo>
                    <a:pt x="71" y="151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82" name="Freeform 58"/>
            <p:cNvSpPr>
              <a:spLocks/>
            </p:cNvSpPr>
            <p:nvPr/>
          </p:nvSpPr>
          <p:spPr bwMode="auto">
            <a:xfrm>
              <a:off x="3085" y="2797"/>
              <a:ext cx="77" cy="127"/>
            </a:xfrm>
            <a:custGeom>
              <a:avLst/>
              <a:gdLst>
                <a:gd name="T0" fmla="*/ 140 w 189"/>
                <a:gd name="T1" fmla="*/ 289 h 292"/>
                <a:gd name="T2" fmla="*/ 159 w 189"/>
                <a:gd name="T3" fmla="*/ 279 h 292"/>
                <a:gd name="T4" fmla="*/ 172 w 189"/>
                <a:gd name="T5" fmla="*/ 263 h 292"/>
                <a:gd name="T6" fmla="*/ 181 w 189"/>
                <a:gd name="T7" fmla="*/ 244 h 292"/>
                <a:gd name="T8" fmla="*/ 187 w 189"/>
                <a:gd name="T9" fmla="*/ 222 h 292"/>
                <a:gd name="T10" fmla="*/ 189 w 189"/>
                <a:gd name="T11" fmla="*/ 197 h 292"/>
                <a:gd name="T12" fmla="*/ 189 w 189"/>
                <a:gd name="T13" fmla="*/ 173 h 292"/>
                <a:gd name="T14" fmla="*/ 187 w 189"/>
                <a:gd name="T15" fmla="*/ 148 h 292"/>
                <a:gd name="T16" fmla="*/ 181 w 189"/>
                <a:gd name="T17" fmla="*/ 123 h 292"/>
                <a:gd name="T18" fmla="*/ 172 w 189"/>
                <a:gd name="T19" fmla="*/ 94 h 292"/>
                <a:gd name="T20" fmla="*/ 160 w 189"/>
                <a:gd name="T21" fmla="*/ 68 h 292"/>
                <a:gd name="T22" fmla="*/ 147 w 189"/>
                <a:gd name="T23" fmla="*/ 46 h 292"/>
                <a:gd name="T24" fmla="*/ 133 w 189"/>
                <a:gd name="T25" fmla="*/ 29 h 292"/>
                <a:gd name="T26" fmla="*/ 117 w 189"/>
                <a:gd name="T27" fmla="*/ 14 h 292"/>
                <a:gd name="T28" fmla="*/ 99 w 189"/>
                <a:gd name="T29" fmla="*/ 4 h 292"/>
                <a:gd name="T30" fmla="*/ 82 w 189"/>
                <a:gd name="T31" fmla="*/ 0 h 292"/>
                <a:gd name="T32" fmla="*/ 63 w 189"/>
                <a:gd name="T33" fmla="*/ 0 h 292"/>
                <a:gd name="T34" fmla="*/ 56 w 189"/>
                <a:gd name="T35" fmla="*/ 1 h 292"/>
                <a:gd name="T36" fmla="*/ 50 w 189"/>
                <a:gd name="T37" fmla="*/ 2 h 292"/>
                <a:gd name="T38" fmla="*/ 44 w 189"/>
                <a:gd name="T39" fmla="*/ 5 h 292"/>
                <a:gd name="T40" fmla="*/ 38 w 189"/>
                <a:gd name="T41" fmla="*/ 8 h 292"/>
                <a:gd name="T42" fmla="*/ 32 w 189"/>
                <a:gd name="T43" fmla="*/ 13 h 292"/>
                <a:gd name="T44" fmla="*/ 26 w 189"/>
                <a:gd name="T45" fmla="*/ 17 h 292"/>
                <a:gd name="T46" fmla="*/ 22 w 189"/>
                <a:gd name="T47" fmla="*/ 23 h 292"/>
                <a:gd name="T48" fmla="*/ 18 w 189"/>
                <a:gd name="T49" fmla="*/ 29 h 292"/>
                <a:gd name="T50" fmla="*/ 6 w 189"/>
                <a:gd name="T51" fmla="*/ 55 h 292"/>
                <a:gd name="T52" fmla="*/ 0 w 189"/>
                <a:gd name="T53" fmla="*/ 85 h 292"/>
                <a:gd name="T54" fmla="*/ 2 w 189"/>
                <a:gd name="T55" fmla="*/ 120 h 292"/>
                <a:gd name="T56" fmla="*/ 9 w 189"/>
                <a:gd name="T57" fmla="*/ 157 h 292"/>
                <a:gd name="T58" fmla="*/ 16 w 189"/>
                <a:gd name="T59" fmla="*/ 179 h 292"/>
                <a:gd name="T60" fmla="*/ 25 w 189"/>
                <a:gd name="T61" fmla="*/ 200 h 292"/>
                <a:gd name="T62" fmla="*/ 35 w 189"/>
                <a:gd name="T63" fmla="*/ 219 h 292"/>
                <a:gd name="T64" fmla="*/ 45 w 189"/>
                <a:gd name="T65" fmla="*/ 237 h 292"/>
                <a:gd name="T66" fmla="*/ 58 w 189"/>
                <a:gd name="T67" fmla="*/ 253 h 292"/>
                <a:gd name="T68" fmla="*/ 70 w 189"/>
                <a:gd name="T69" fmla="*/ 267 h 292"/>
                <a:gd name="T70" fmla="*/ 85 w 189"/>
                <a:gd name="T71" fmla="*/ 278 h 292"/>
                <a:gd name="T72" fmla="*/ 98 w 189"/>
                <a:gd name="T73" fmla="*/ 286 h 292"/>
                <a:gd name="T74" fmla="*/ 108 w 189"/>
                <a:gd name="T75" fmla="*/ 291 h 292"/>
                <a:gd name="T76" fmla="*/ 120 w 189"/>
                <a:gd name="T77" fmla="*/ 292 h 292"/>
                <a:gd name="T78" fmla="*/ 130 w 189"/>
                <a:gd name="T79" fmla="*/ 292 h 292"/>
                <a:gd name="T80" fmla="*/ 140 w 189"/>
                <a:gd name="T81" fmla="*/ 28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9" h="292">
                  <a:moveTo>
                    <a:pt x="140" y="289"/>
                  </a:moveTo>
                  <a:lnTo>
                    <a:pt x="159" y="279"/>
                  </a:lnTo>
                  <a:lnTo>
                    <a:pt x="172" y="263"/>
                  </a:lnTo>
                  <a:lnTo>
                    <a:pt x="181" y="244"/>
                  </a:lnTo>
                  <a:lnTo>
                    <a:pt x="187" y="222"/>
                  </a:lnTo>
                  <a:lnTo>
                    <a:pt x="189" y="197"/>
                  </a:lnTo>
                  <a:lnTo>
                    <a:pt x="189" y="173"/>
                  </a:lnTo>
                  <a:lnTo>
                    <a:pt x="187" y="148"/>
                  </a:lnTo>
                  <a:lnTo>
                    <a:pt x="181" y="123"/>
                  </a:lnTo>
                  <a:lnTo>
                    <a:pt x="172" y="94"/>
                  </a:lnTo>
                  <a:lnTo>
                    <a:pt x="160" y="68"/>
                  </a:lnTo>
                  <a:lnTo>
                    <a:pt x="147" y="46"/>
                  </a:lnTo>
                  <a:lnTo>
                    <a:pt x="133" y="29"/>
                  </a:lnTo>
                  <a:lnTo>
                    <a:pt x="117" y="14"/>
                  </a:lnTo>
                  <a:lnTo>
                    <a:pt x="99" y="4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56" y="1"/>
                  </a:lnTo>
                  <a:lnTo>
                    <a:pt x="50" y="2"/>
                  </a:lnTo>
                  <a:lnTo>
                    <a:pt x="44" y="5"/>
                  </a:lnTo>
                  <a:lnTo>
                    <a:pt x="38" y="8"/>
                  </a:lnTo>
                  <a:lnTo>
                    <a:pt x="32" y="13"/>
                  </a:lnTo>
                  <a:lnTo>
                    <a:pt x="26" y="17"/>
                  </a:lnTo>
                  <a:lnTo>
                    <a:pt x="22" y="23"/>
                  </a:lnTo>
                  <a:lnTo>
                    <a:pt x="18" y="29"/>
                  </a:lnTo>
                  <a:lnTo>
                    <a:pt x="6" y="55"/>
                  </a:lnTo>
                  <a:lnTo>
                    <a:pt x="0" y="85"/>
                  </a:lnTo>
                  <a:lnTo>
                    <a:pt x="2" y="120"/>
                  </a:lnTo>
                  <a:lnTo>
                    <a:pt x="9" y="157"/>
                  </a:lnTo>
                  <a:lnTo>
                    <a:pt x="16" y="179"/>
                  </a:lnTo>
                  <a:lnTo>
                    <a:pt x="25" y="200"/>
                  </a:lnTo>
                  <a:lnTo>
                    <a:pt x="35" y="219"/>
                  </a:lnTo>
                  <a:lnTo>
                    <a:pt x="45" y="237"/>
                  </a:lnTo>
                  <a:lnTo>
                    <a:pt x="58" y="253"/>
                  </a:lnTo>
                  <a:lnTo>
                    <a:pt x="70" y="267"/>
                  </a:lnTo>
                  <a:lnTo>
                    <a:pt x="85" y="278"/>
                  </a:lnTo>
                  <a:lnTo>
                    <a:pt x="98" y="286"/>
                  </a:lnTo>
                  <a:lnTo>
                    <a:pt x="108" y="291"/>
                  </a:lnTo>
                  <a:lnTo>
                    <a:pt x="120" y="292"/>
                  </a:lnTo>
                  <a:lnTo>
                    <a:pt x="130" y="292"/>
                  </a:lnTo>
                  <a:lnTo>
                    <a:pt x="140" y="289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52283" name="Freeform 59"/>
            <p:cNvSpPr>
              <a:spLocks/>
            </p:cNvSpPr>
            <p:nvPr/>
          </p:nvSpPr>
          <p:spPr bwMode="auto">
            <a:xfrm>
              <a:off x="3080" y="2813"/>
              <a:ext cx="56" cy="96"/>
            </a:xfrm>
            <a:custGeom>
              <a:avLst/>
              <a:gdLst>
                <a:gd name="T0" fmla="*/ 7 w 152"/>
                <a:gd name="T1" fmla="*/ 135 h 258"/>
                <a:gd name="T2" fmla="*/ 2 w 152"/>
                <a:gd name="T3" fmla="*/ 102 h 258"/>
                <a:gd name="T4" fmla="*/ 0 w 152"/>
                <a:gd name="T5" fmla="*/ 71 h 258"/>
                <a:gd name="T6" fmla="*/ 5 w 152"/>
                <a:gd name="T7" fmla="*/ 44 h 258"/>
                <a:gd name="T8" fmla="*/ 15 w 152"/>
                <a:gd name="T9" fmla="*/ 22 h 258"/>
                <a:gd name="T10" fmla="*/ 22 w 152"/>
                <a:gd name="T11" fmla="*/ 13 h 258"/>
                <a:gd name="T12" fmla="*/ 29 w 152"/>
                <a:gd name="T13" fmla="*/ 6 h 258"/>
                <a:gd name="T14" fmla="*/ 38 w 152"/>
                <a:gd name="T15" fmla="*/ 1 h 258"/>
                <a:gd name="T16" fmla="*/ 47 w 152"/>
                <a:gd name="T17" fmla="*/ 0 h 258"/>
                <a:gd name="T18" fmla="*/ 61 w 152"/>
                <a:gd name="T19" fmla="*/ 0 h 258"/>
                <a:gd name="T20" fmla="*/ 76 w 152"/>
                <a:gd name="T21" fmla="*/ 6 h 258"/>
                <a:gd name="T22" fmla="*/ 90 w 152"/>
                <a:gd name="T23" fmla="*/ 15 h 258"/>
                <a:gd name="T24" fmla="*/ 104 w 152"/>
                <a:gd name="T25" fmla="*/ 28 h 258"/>
                <a:gd name="T26" fmla="*/ 115 w 152"/>
                <a:gd name="T27" fmla="*/ 44 h 258"/>
                <a:gd name="T28" fmla="*/ 127 w 152"/>
                <a:gd name="T29" fmla="*/ 63 h 258"/>
                <a:gd name="T30" fmla="*/ 136 w 152"/>
                <a:gd name="T31" fmla="*/ 86 h 258"/>
                <a:gd name="T32" fmla="*/ 144 w 152"/>
                <a:gd name="T33" fmla="*/ 111 h 258"/>
                <a:gd name="T34" fmla="*/ 149 w 152"/>
                <a:gd name="T35" fmla="*/ 132 h 258"/>
                <a:gd name="T36" fmla="*/ 152 w 152"/>
                <a:gd name="T37" fmla="*/ 154 h 258"/>
                <a:gd name="T38" fmla="*/ 152 w 152"/>
                <a:gd name="T39" fmla="*/ 178 h 258"/>
                <a:gd name="T40" fmla="*/ 150 w 152"/>
                <a:gd name="T41" fmla="*/ 198 h 258"/>
                <a:gd name="T42" fmla="*/ 146 w 152"/>
                <a:gd name="T43" fmla="*/ 217 h 258"/>
                <a:gd name="T44" fmla="*/ 138 w 152"/>
                <a:gd name="T45" fmla="*/ 234 h 258"/>
                <a:gd name="T46" fmla="*/ 128 w 152"/>
                <a:gd name="T47" fmla="*/ 247 h 258"/>
                <a:gd name="T48" fmla="*/ 114 w 152"/>
                <a:gd name="T49" fmla="*/ 256 h 258"/>
                <a:gd name="T50" fmla="*/ 108 w 152"/>
                <a:gd name="T51" fmla="*/ 258 h 258"/>
                <a:gd name="T52" fmla="*/ 101 w 152"/>
                <a:gd name="T53" fmla="*/ 258 h 258"/>
                <a:gd name="T54" fmla="*/ 93 w 152"/>
                <a:gd name="T55" fmla="*/ 256 h 258"/>
                <a:gd name="T56" fmla="*/ 86 w 152"/>
                <a:gd name="T57" fmla="*/ 253 h 258"/>
                <a:gd name="T58" fmla="*/ 74 w 152"/>
                <a:gd name="T59" fmla="*/ 246 h 258"/>
                <a:gd name="T60" fmla="*/ 63 w 152"/>
                <a:gd name="T61" fmla="*/ 236 h 258"/>
                <a:gd name="T62" fmla="*/ 53 w 152"/>
                <a:gd name="T63" fmla="*/ 223 h 258"/>
                <a:gd name="T64" fmla="*/ 41 w 152"/>
                <a:gd name="T65" fmla="*/ 208 h 258"/>
                <a:gd name="T66" fmla="*/ 31 w 152"/>
                <a:gd name="T67" fmla="*/ 192 h 258"/>
                <a:gd name="T68" fmla="*/ 22 w 152"/>
                <a:gd name="T69" fmla="*/ 173 h 258"/>
                <a:gd name="T70" fmla="*/ 15 w 152"/>
                <a:gd name="T71" fmla="*/ 154 h 258"/>
                <a:gd name="T72" fmla="*/ 7 w 152"/>
                <a:gd name="T73" fmla="*/ 13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2" h="258">
                  <a:moveTo>
                    <a:pt x="7" y="135"/>
                  </a:moveTo>
                  <a:lnTo>
                    <a:pt x="2" y="102"/>
                  </a:lnTo>
                  <a:lnTo>
                    <a:pt x="0" y="71"/>
                  </a:lnTo>
                  <a:lnTo>
                    <a:pt x="5" y="44"/>
                  </a:lnTo>
                  <a:lnTo>
                    <a:pt x="15" y="22"/>
                  </a:lnTo>
                  <a:lnTo>
                    <a:pt x="22" y="13"/>
                  </a:lnTo>
                  <a:lnTo>
                    <a:pt x="29" y="6"/>
                  </a:lnTo>
                  <a:lnTo>
                    <a:pt x="38" y="1"/>
                  </a:lnTo>
                  <a:lnTo>
                    <a:pt x="47" y="0"/>
                  </a:lnTo>
                  <a:lnTo>
                    <a:pt x="61" y="0"/>
                  </a:lnTo>
                  <a:lnTo>
                    <a:pt x="76" y="6"/>
                  </a:lnTo>
                  <a:lnTo>
                    <a:pt x="90" y="15"/>
                  </a:lnTo>
                  <a:lnTo>
                    <a:pt x="104" y="28"/>
                  </a:lnTo>
                  <a:lnTo>
                    <a:pt x="115" y="44"/>
                  </a:lnTo>
                  <a:lnTo>
                    <a:pt x="127" y="63"/>
                  </a:lnTo>
                  <a:lnTo>
                    <a:pt x="136" y="86"/>
                  </a:lnTo>
                  <a:lnTo>
                    <a:pt x="144" y="111"/>
                  </a:lnTo>
                  <a:lnTo>
                    <a:pt x="149" y="132"/>
                  </a:lnTo>
                  <a:lnTo>
                    <a:pt x="152" y="154"/>
                  </a:lnTo>
                  <a:lnTo>
                    <a:pt x="152" y="178"/>
                  </a:lnTo>
                  <a:lnTo>
                    <a:pt x="150" y="198"/>
                  </a:lnTo>
                  <a:lnTo>
                    <a:pt x="146" y="217"/>
                  </a:lnTo>
                  <a:lnTo>
                    <a:pt x="138" y="234"/>
                  </a:lnTo>
                  <a:lnTo>
                    <a:pt x="128" y="247"/>
                  </a:lnTo>
                  <a:lnTo>
                    <a:pt x="114" y="256"/>
                  </a:lnTo>
                  <a:lnTo>
                    <a:pt x="108" y="258"/>
                  </a:lnTo>
                  <a:lnTo>
                    <a:pt x="101" y="258"/>
                  </a:lnTo>
                  <a:lnTo>
                    <a:pt x="93" y="256"/>
                  </a:lnTo>
                  <a:lnTo>
                    <a:pt x="86" y="253"/>
                  </a:lnTo>
                  <a:lnTo>
                    <a:pt x="74" y="246"/>
                  </a:lnTo>
                  <a:lnTo>
                    <a:pt x="63" y="236"/>
                  </a:lnTo>
                  <a:lnTo>
                    <a:pt x="53" y="223"/>
                  </a:lnTo>
                  <a:lnTo>
                    <a:pt x="41" y="208"/>
                  </a:lnTo>
                  <a:lnTo>
                    <a:pt x="31" y="192"/>
                  </a:lnTo>
                  <a:lnTo>
                    <a:pt x="22" y="173"/>
                  </a:lnTo>
                  <a:lnTo>
                    <a:pt x="15" y="154"/>
                  </a:lnTo>
                  <a:lnTo>
                    <a:pt x="7" y="135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</a:endParaRPr>
            </a:p>
          </p:txBody>
        </p:sp>
      </p:grpSp>
      <p:sp>
        <p:nvSpPr>
          <p:cNvPr id="52284" name="Rectangle 60"/>
          <p:cNvSpPr>
            <a:spLocks noChangeArrowheads="1"/>
          </p:cNvSpPr>
          <p:nvPr/>
        </p:nvSpPr>
        <p:spPr bwMode="auto">
          <a:xfrm>
            <a:off x="971550" y="3714750"/>
            <a:ext cx="68580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where:</a:t>
            </a:r>
          </a:p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	 </a:t>
            </a:r>
            <a:r>
              <a:rPr lang="en-US" altLang="en-US" sz="2400" i="1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x</a:t>
            </a: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2 = number of </a:t>
            </a:r>
            <a:r>
              <a:rPr lang="en-US" altLang="en-US" sz="2400" u="sng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good</a:t>
            </a: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batteries selected</a:t>
            </a:r>
          </a:p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 	 </a:t>
            </a:r>
            <a:r>
              <a:rPr lang="en-US" altLang="en-US" sz="2400" i="1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n</a:t>
            </a: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2 = number of batteries selected</a:t>
            </a:r>
          </a:p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	</a:t>
            </a:r>
            <a:r>
              <a:rPr lang="en-US" altLang="en-US" sz="2400" i="1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N</a:t>
            </a: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4 = number of batteries in total</a:t>
            </a:r>
          </a:p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  	  </a:t>
            </a:r>
            <a:r>
              <a:rPr lang="en-US" altLang="en-US" sz="2400" i="1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</a:t>
            </a: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2 = number of </a:t>
            </a:r>
            <a:r>
              <a:rPr lang="en-US" altLang="en-US" sz="2400" u="sng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good</a:t>
            </a:r>
            <a:r>
              <a:rPr lang="en-US" altLang="en-US" sz="2400">
                <a:solidFill>
                  <a:srgbClr val="33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batteries in total</a:t>
            </a:r>
          </a:p>
        </p:txBody>
      </p:sp>
      <p:sp>
        <p:nvSpPr>
          <p:cNvPr id="52285" name="Oval 61"/>
          <p:cNvSpPr>
            <a:spLocks noChangeArrowheads="1"/>
          </p:cNvSpPr>
          <p:nvPr/>
        </p:nvSpPr>
        <p:spPr bwMode="auto">
          <a:xfrm>
            <a:off x="7334250" y="2533650"/>
            <a:ext cx="838200" cy="514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2286" name="AutoShape 62"/>
          <p:cNvSpPr>
            <a:spLocks noChangeArrowheads="1"/>
          </p:cNvSpPr>
          <p:nvPr/>
        </p:nvSpPr>
        <p:spPr bwMode="auto">
          <a:xfrm rot="5400000">
            <a:off x="657225" y="2622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7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2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84" grpId="0" autoUpdateAnimBg="0"/>
      <p:bldP spid="52285" grpId="0" animBg="1"/>
      <p:bldP spid="52286" grpId="0" animBg="1"/>
    </p:bld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Echo</vt:lpstr>
      <vt:lpstr>Microsoft Equation 3.0</vt:lpstr>
      <vt:lpstr>MathType 4.0 Equation</vt:lpstr>
      <vt:lpstr>The Hypergeometric Distribution</vt:lpstr>
      <vt:lpstr>Hypergeometric Distribution</vt:lpstr>
      <vt:lpstr>PowerPoint Presentation</vt:lpstr>
      <vt:lpstr>Hypergeometric Distribution</vt:lpstr>
      <vt:lpstr>Hypergeometric Distribution</vt:lpstr>
      <vt:lpstr>Example:  Neveready</vt:lpstr>
      <vt:lpstr>Example:  Neveready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Hypergeometric Distribution</dc:title>
  <dc:creator>venkateswara</dc:creator>
  <cp:lastModifiedBy>venkateswara</cp:lastModifiedBy>
  <cp:revision>1</cp:revision>
  <dcterms:created xsi:type="dcterms:W3CDTF">2014-03-29T14:35:16Z</dcterms:created>
  <dcterms:modified xsi:type="dcterms:W3CDTF">2014-03-29T14:36:15Z</dcterms:modified>
</cp:coreProperties>
</file>