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4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BDCD5279-52CB-460B-BBE6-40B0A33C792E}" type="datetimeFigureOut">
              <a:rPr lang="en-US"/>
              <a:pPr>
                <a:defRPr/>
              </a:pPr>
              <a:t>1/28/2013</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5AD775AF-3700-432E-BA5B-A8366F6FCC2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FA54D29-E2D0-4FEF-9220-9E160FBB4F75}" type="datetimeFigureOut">
              <a:rPr lang="en-US"/>
              <a:pPr>
                <a:defRPr/>
              </a:pPr>
              <a:t>1/28/2013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62C1C74-E42B-4BB2-B05F-0C477FCF12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2488FB7-55A0-46CE-8F56-B376F1A7CFD1}" type="datetimeFigureOut">
              <a:rPr lang="en-US"/>
              <a:pPr>
                <a:defRPr/>
              </a:pPr>
              <a:t>1/28/2013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0596662-209C-45C3-9CB1-6FD5B17ED1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61593AA-62C5-4D84-81A8-A08BE14A01CC}" type="datetimeFigureOut">
              <a:rPr lang="en-US"/>
              <a:pPr>
                <a:defRPr/>
              </a:pPr>
              <a:t>1/28/2013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C3004F7-424E-493F-8B6E-2976D8B009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FD9969BC-2CF4-41BA-97C7-D6801746BB1A}" type="datetimeFigureOut">
              <a:rPr lang="en-US"/>
              <a:pPr>
                <a:defRPr/>
              </a:pPr>
              <a:t>1/28/2013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08D949C4-7613-4E7C-A809-B9A4F51901D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DFEF5D0-3D79-4F88-8258-7CD5A075D5E0}" type="datetimeFigureOut">
              <a:rPr lang="en-US"/>
              <a:pPr>
                <a:defRPr/>
              </a:pPr>
              <a:t>1/28/2013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29167F3-00DB-441B-B8B5-E446118F15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D5F8341A-99C4-4CDA-B380-DC554E4CC829}" type="datetimeFigureOut">
              <a:rPr lang="en-US"/>
              <a:pPr>
                <a:defRPr/>
              </a:pPr>
              <a:t>1/28/2013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BA8FBCA-E72E-40C0-A3B4-8575DAB151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5589DD6-1298-49B6-B2E7-98F23A8ED6B1}" type="datetimeFigureOut">
              <a:rPr lang="en-US"/>
              <a:pPr>
                <a:defRPr/>
              </a:pPr>
              <a:t>1/28/2013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949C44F-81F9-468B-B9A9-7B926E79C3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07851C4-6743-4D40-9FC9-4FC643C64CF3}" type="datetimeFigureOut">
              <a:rPr lang="en-US"/>
              <a:pPr>
                <a:defRPr/>
              </a:pPr>
              <a:t>1/28/2013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1AB2E0B-3A76-40C4-A274-6E52F7D8F4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48D53EB2-9899-41F2-8762-AAC581B58BCD}" type="datetimeFigureOut">
              <a:rPr lang="en-US"/>
              <a:pPr>
                <a:defRPr/>
              </a:pPr>
              <a:t>1/28/2013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234EC85D-03E5-4CEA-A685-62460A6D44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C8E1D8F4-2B19-42BD-B019-8AA3DBB582FD}" type="datetimeFigureOut">
              <a:rPr lang="en-US"/>
              <a:pPr>
                <a:defRPr/>
              </a:pPr>
              <a:t>1/28/2013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C251ED81-C97D-4DE0-98B0-C30857B66F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B06DCC6B-D2D4-400C-BB08-403C8D99B270}" type="datetimeFigureOut">
              <a:rPr lang="en-US"/>
              <a:pPr>
                <a:defRPr/>
              </a:pPr>
              <a:t>1/28/2013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01D296D5-555F-405D-A9C1-54A6EC4FBD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ubtitle 2"/>
          <p:cNvSpPr>
            <a:spLocks noGrp="1"/>
          </p:cNvSpPr>
          <p:nvPr>
            <p:ph type="subTitle" idx="1"/>
          </p:nvPr>
        </p:nvSpPr>
        <p:spPr/>
        <p:txBody>
          <a:bodyPr/>
          <a:lstStyle/>
          <a:p>
            <a:endParaRPr lang="en-US" smtClean="0"/>
          </a:p>
        </p:txBody>
      </p:sp>
      <p:sp>
        <p:nvSpPr>
          <p:cNvPr id="13314" name="Title 1"/>
          <p:cNvSpPr>
            <a:spLocks noGrp="1"/>
          </p:cNvSpPr>
          <p:nvPr>
            <p:ph type="ctrTitle"/>
          </p:nvPr>
        </p:nvSpPr>
        <p:spPr>
          <a:xfrm>
            <a:off x="457200" y="1506538"/>
            <a:ext cx="8229600" cy="1470025"/>
          </a:xfrm>
        </p:spPr>
        <p:txBody>
          <a:bodyPr/>
          <a:lstStyle/>
          <a:p>
            <a:r>
              <a:rPr smtClean="0"/>
              <a:t>Basic Terminologies in Statistics</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E. Population Data</a:t>
            </a:r>
          </a:p>
        </p:txBody>
      </p:sp>
      <p:sp>
        <p:nvSpPr>
          <p:cNvPr id="3" name="Content Placeholder 2"/>
          <p:cNvSpPr>
            <a:spLocks noGrp="1"/>
          </p:cNvSpPr>
          <p:nvPr>
            <p:ph sz="quarter" idx="1"/>
          </p:nvPr>
        </p:nvSpPr>
        <p:spPr>
          <a:xfrm>
            <a:off x="381000" y="1447800"/>
            <a:ext cx="8305800" cy="1524000"/>
          </a:xfrm>
        </p:spPr>
        <p:txBody>
          <a:bodyPr>
            <a:normAutofit lnSpcReduction="10000"/>
          </a:bodyPr>
          <a:lstStyle/>
          <a:p>
            <a:pPr marL="274320" indent="-274320" fontAlgn="auto">
              <a:spcBef>
                <a:spcPts val="580"/>
              </a:spcBef>
              <a:spcAft>
                <a:spcPts val="0"/>
              </a:spcAft>
              <a:buFont typeface="Wingdings 2"/>
              <a:buChar char=""/>
              <a:defRPr/>
            </a:pPr>
            <a:r>
              <a:rPr lang="en-US" sz="3200" dirty="0" smtClean="0"/>
              <a:t>The population can be thought of as measurements or observations for the entire group of objects or individuals about which information is desired.</a:t>
            </a:r>
            <a:endParaRPr lang="en-US" sz="3200" dirty="0"/>
          </a:p>
        </p:txBody>
      </p:sp>
      <p:sp>
        <p:nvSpPr>
          <p:cNvPr id="22531" name="Content Placeholder 2"/>
          <p:cNvSpPr txBox="1">
            <a:spLocks/>
          </p:cNvSpPr>
          <p:nvPr/>
        </p:nvSpPr>
        <p:spPr bwMode="auto">
          <a:xfrm>
            <a:off x="533400" y="3048000"/>
            <a:ext cx="8305800" cy="4572000"/>
          </a:xfrm>
          <a:prstGeom prst="rect">
            <a:avLst/>
          </a:prstGeom>
          <a:noFill/>
          <a:ln w="9525">
            <a:noFill/>
            <a:miter lim="800000"/>
            <a:headEnd/>
            <a:tailEnd/>
          </a:ln>
        </p:spPr>
        <p:txBody>
          <a:bodyPr/>
          <a:lstStyle/>
          <a:p>
            <a:pPr marL="273050" indent="-273050">
              <a:spcBef>
                <a:spcPts val="575"/>
              </a:spcBef>
              <a:buClr>
                <a:schemeClr val="accent1"/>
              </a:buClr>
              <a:buSzPct val="85000"/>
            </a:pPr>
            <a:r>
              <a:rPr lang="en-US" sz="3200">
                <a:latin typeface="Perpetua" pitchFamily="18" charset="0"/>
              </a:rPr>
              <a:t>Examples: </a:t>
            </a:r>
          </a:p>
          <a:p>
            <a:pPr marL="273050" indent="-273050">
              <a:spcBef>
                <a:spcPts val="575"/>
              </a:spcBef>
              <a:buClr>
                <a:schemeClr val="accent1"/>
              </a:buClr>
              <a:buSzPct val="85000"/>
              <a:buFont typeface="Wingdings" pitchFamily="2" charset="2"/>
              <a:buChar char="Ø"/>
            </a:pPr>
            <a:r>
              <a:rPr lang="en-US" sz="3200">
                <a:latin typeface="Perpetua" pitchFamily="18" charset="0"/>
              </a:rPr>
              <a:t>The data from all the individuals who have climbed Mt. Everest.</a:t>
            </a:r>
          </a:p>
          <a:p>
            <a:pPr marL="273050" indent="-273050">
              <a:spcBef>
                <a:spcPts val="575"/>
              </a:spcBef>
              <a:buClr>
                <a:schemeClr val="accent1"/>
              </a:buClr>
              <a:buSzPct val="85000"/>
              <a:buFont typeface="Wingdings" pitchFamily="2" charset="2"/>
              <a:buChar char="Ø"/>
            </a:pPr>
            <a:r>
              <a:rPr lang="en-US" sz="3200">
                <a:latin typeface="Perpetua" pitchFamily="18" charset="0"/>
              </a:rPr>
              <a:t>The ages of all U.S. presidents at the time of inauguration from George Washington to Barack Obama.</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F. Sample Data</a:t>
            </a:r>
          </a:p>
        </p:txBody>
      </p:sp>
      <p:sp>
        <p:nvSpPr>
          <p:cNvPr id="23554" name="Content Placeholder 2"/>
          <p:cNvSpPr>
            <a:spLocks noGrp="1"/>
          </p:cNvSpPr>
          <p:nvPr>
            <p:ph sz="quarter" idx="1"/>
          </p:nvPr>
        </p:nvSpPr>
        <p:spPr>
          <a:xfrm>
            <a:off x="914400" y="1447800"/>
            <a:ext cx="7772400" cy="1828800"/>
          </a:xfrm>
        </p:spPr>
        <p:txBody>
          <a:bodyPr/>
          <a:lstStyle/>
          <a:p>
            <a:r>
              <a:rPr lang="en-US" sz="3200" smtClean="0"/>
              <a:t>The sample data are measurements or observations from only some of the individuals of interest.</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772400" cy="715962"/>
          </a:xfrm>
        </p:spPr>
        <p:txBody>
          <a:bodyPr>
            <a:normAutofit fontScale="90000"/>
          </a:bodyPr>
          <a:lstStyle/>
          <a:p>
            <a:pPr fontAlgn="auto">
              <a:spcAft>
                <a:spcPts val="0"/>
              </a:spcAft>
              <a:defRPr/>
            </a:pPr>
            <a:r>
              <a:rPr lang="en-US" dirty="0" smtClean="0"/>
              <a:t>G. Guided Exercises</a:t>
            </a:r>
            <a:endParaRPr lang="en-US" dirty="0"/>
          </a:p>
        </p:txBody>
      </p:sp>
      <p:sp>
        <p:nvSpPr>
          <p:cNvPr id="3" name="Content Placeholder 2"/>
          <p:cNvSpPr>
            <a:spLocks noGrp="1"/>
          </p:cNvSpPr>
          <p:nvPr>
            <p:ph sz="quarter" idx="1"/>
          </p:nvPr>
        </p:nvSpPr>
        <p:spPr>
          <a:xfrm>
            <a:off x="457200" y="990600"/>
            <a:ext cx="7772400" cy="2057400"/>
          </a:xfrm>
        </p:spPr>
        <p:txBody>
          <a:bodyPr>
            <a:normAutofit lnSpcReduction="10000"/>
          </a:bodyPr>
          <a:lstStyle/>
          <a:p>
            <a:pPr marL="514350" indent="-514350" fontAlgn="auto">
              <a:spcBef>
                <a:spcPts val="580"/>
              </a:spcBef>
              <a:spcAft>
                <a:spcPts val="0"/>
              </a:spcAft>
              <a:buFont typeface="+mj-lt"/>
              <a:buAutoNum type="arabicPeriod"/>
              <a:defRPr/>
            </a:pPr>
            <a:r>
              <a:rPr lang="en-US" dirty="0" smtClean="0"/>
              <a:t>Television station ABC wants to know the proportion of TV owners in South Carolina who watch the station’s new program at least once a week. The station asked a group of 1000 TV owners in South Carolina if they watch the program at least once a week.</a:t>
            </a:r>
            <a:endParaRPr lang="en-US" dirty="0"/>
          </a:p>
        </p:txBody>
      </p:sp>
      <p:sp>
        <p:nvSpPr>
          <p:cNvPr id="24579" name="Content Placeholder 2"/>
          <p:cNvSpPr txBox="1">
            <a:spLocks/>
          </p:cNvSpPr>
          <p:nvPr/>
        </p:nvSpPr>
        <p:spPr bwMode="auto">
          <a:xfrm>
            <a:off x="228600" y="2895600"/>
            <a:ext cx="3886200" cy="1066800"/>
          </a:xfrm>
          <a:prstGeom prst="rect">
            <a:avLst/>
          </a:prstGeom>
          <a:solidFill>
            <a:srgbClr val="FFC000"/>
          </a:solid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a. Identify the individuals of</a:t>
            </a:r>
          </a:p>
          <a:p>
            <a:pPr marL="514350" indent="-514350">
              <a:spcBef>
                <a:spcPts val="575"/>
              </a:spcBef>
              <a:buClr>
                <a:schemeClr val="accent1"/>
              </a:buClr>
              <a:buSzPct val="85000"/>
            </a:pPr>
            <a:r>
              <a:rPr lang="en-US" sz="2600">
                <a:latin typeface="Perpetua" pitchFamily="18" charset="0"/>
              </a:rPr>
              <a:t>	the study and the variable.</a:t>
            </a:r>
          </a:p>
        </p:txBody>
      </p:sp>
      <p:sp>
        <p:nvSpPr>
          <p:cNvPr id="5" name="Content Placeholder 2"/>
          <p:cNvSpPr txBox="1">
            <a:spLocks/>
          </p:cNvSpPr>
          <p:nvPr/>
        </p:nvSpPr>
        <p:spPr>
          <a:xfrm>
            <a:off x="5105400" y="2590800"/>
            <a:ext cx="3657600" cy="1752600"/>
          </a:xfrm>
          <a:prstGeom prst="rect">
            <a:avLst/>
          </a:prstGeom>
          <a:solidFill>
            <a:srgbClr val="00B0F0"/>
          </a:solidFill>
        </p:spPr>
        <p:txBody>
          <a:bodyPr>
            <a:normAutofit fontScale="92500" lnSpcReduction="20000"/>
          </a:bodyPr>
          <a:lstStyle/>
          <a:p>
            <a:pPr marL="514350" indent="-514350" fontAlgn="auto">
              <a:spcBef>
                <a:spcPts val="580"/>
              </a:spcBef>
              <a:spcAft>
                <a:spcPts val="0"/>
              </a:spcAft>
              <a:buClr>
                <a:schemeClr val="accent1"/>
              </a:buClr>
              <a:buSzPct val="85000"/>
              <a:defRPr/>
            </a:pPr>
            <a:r>
              <a:rPr lang="en-US" sz="2600" dirty="0">
                <a:latin typeface="+mn-lt"/>
              </a:rPr>
              <a:t>The individuals are the 1000 TV owners surveyed.</a:t>
            </a:r>
          </a:p>
          <a:p>
            <a:pPr marL="514350" indent="-514350" fontAlgn="auto">
              <a:spcBef>
                <a:spcPts val="580"/>
              </a:spcBef>
              <a:spcAft>
                <a:spcPts val="0"/>
              </a:spcAft>
              <a:buClr>
                <a:schemeClr val="accent1"/>
              </a:buClr>
              <a:buSzPct val="85000"/>
              <a:defRPr/>
            </a:pPr>
            <a:r>
              <a:rPr lang="en-US" sz="2600" dirty="0">
                <a:latin typeface="+mn-lt"/>
              </a:rPr>
              <a:t>The variable is the response, does or does not watch the program once a week.</a:t>
            </a:r>
            <a:endParaRPr lang="en-US" sz="2600" dirty="0">
              <a:latin typeface="+mn-lt"/>
            </a:endParaRPr>
          </a:p>
        </p:txBody>
      </p:sp>
      <p:sp>
        <p:nvSpPr>
          <p:cNvPr id="24581" name="Content Placeholder 2"/>
          <p:cNvSpPr txBox="1">
            <a:spLocks/>
          </p:cNvSpPr>
          <p:nvPr/>
        </p:nvSpPr>
        <p:spPr bwMode="auto">
          <a:xfrm>
            <a:off x="228600" y="4343400"/>
            <a:ext cx="3657600" cy="990600"/>
          </a:xfrm>
          <a:prstGeom prst="rect">
            <a:avLst/>
          </a:prstGeom>
          <a:solidFill>
            <a:srgbClr val="FFC000"/>
          </a:solid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b. Do the data comprise the sample or population? </a:t>
            </a:r>
          </a:p>
        </p:txBody>
      </p:sp>
      <p:sp>
        <p:nvSpPr>
          <p:cNvPr id="7" name="Content Placeholder 2"/>
          <p:cNvSpPr txBox="1">
            <a:spLocks/>
          </p:cNvSpPr>
          <p:nvPr/>
        </p:nvSpPr>
        <p:spPr>
          <a:xfrm>
            <a:off x="5105400" y="4495800"/>
            <a:ext cx="3657600" cy="533400"/>
          </a:xfrm>
          <a:prstGeom prst="rect">
            <a:avLst/>
          </a:prstGeom>
          <a:solidFill>
            <a:srgbClr val="00B0F0"/>
          </a:solidFill>
        </p:spPr>
        <p:txBody>
          <a:bodyPr>
            <a:normAutofit fontScale="92500"/>
          </a:bodyPr>
          <a:lstStyle/>
          <a:p>
            <a:pPr marL="514350" indent="-514350" fontAlgn="auto">
              <a:spcBef>
                <a:spcPts val="580"/>
              </a:spcBef>
              <a:spcAft>
                <a:spcPts val="0"/>
              </a:spcAft>
              <a:buClr>
                <a:schemeClr val="accent1"/>
              </a:buClr>
              <a:buSzPct val="85000"/>
              <a:defRPr/>
            </a:pPr>
            <a:r>
              <a:rPr lang="en-US" sz="2600" dirty="0">
                <a:latin typeface="+mn-lt"/>
              </a:rPr>
              <a:t>The data comprise the sample</a:t>
            </a:r>
          </a:p>
        </p:txBody>
      </p:sp>
      <p:sp>
        <p:nvSpPr>
          <p:cNvPr id="24583" name="Content Placeholder 2"/>
          <p:cNvSpPr txBox="1">
            <a:spLocks/>
          </p:cNvSpPr>
          <p:nvPr/>
        </p:nvSpPr>
        <p:spPr bwMode="auto">
          <a:xfrm>
            <a:off x="228600" y="5562600"/>
            <a:ext cx="3657600" cy="990600"/>
          </a:xfrm>
          <a:prstGeom prst="rect">
            <a:avLst/>
          </a:prstGeom>
          <a:solidFill>
            <a:srgbClr val="FFC000"/>
          </a:solid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c. Is the variable quantitative or qualitative?</a:t>
            </a:r>
          </a:p>
        </p:txBody>
      </p:sp>
      <p:sp>
        <p:nvSpPr>
          <p:cNvPr id="9" name="Content Placeholder 2"/>
          <p:cNvSpPr txBox="1">
            <a:spLocks/>
          </p:cNvSpPr>
          <p:nvPr/>
        </p:nvSpPr>
        <p:spPr>
          <a:xfrm>
            <a:off x="5105400" y="5181600"/>
            <a:ext cx="3657600" cy="1447800"/>
          </a:xfrm>
          <a:prstGeom prst="rect">
            <a:avLst/>
          </a:prstGeom>
          <a:solidFill>
            <a:srgbClr val="00B0F0"/>
          </a:solidFill>
        </p:spPr>
        <p:txBody>
          <a:bodyPr>
            <a:normAutofit fontScale="92500" lnSpcReduction="10000"/>
          </a:bodyPr>
          <a:lstStyle/>
          <a:p>
            <a:pPr marL="514350" indent="-514350" fontAlgn="auto">
              <a:spcBef>
                <a:spcPts val="580"/>
              </a:spcBef>
              <a:spcAft>
                <a:spcPts val="0"/>
              </a:spcAft>
              <a:buClr>
                <a:schemeClr val="accent1"/>
              </a:buClr>
              <a:buSzPct val="85000"/>
              <a:defRPr/>
            </a:pPr>
            <a:r>
              <a:rPr lang="en-US" sz="2600" dirty="0">
                <a:latin typeface="+mn-lt"/>
              </a:rPr>
              <a:t>Qualitative – the categories are the two possible responses, does or does not watch the program.</a:t>
            </a:r>
          </a:p>
        </p:txBody>
      </p:sp>
      <p:sp>
        <p:nvSpPr>
          <p:cNvPr id="10" name="Right Arrow 9"/>
          <p:cNvSpPr/>
          <p:nvPr/>
        </p:nvSpPr>
        <p:spPr>
          <a:xfrm>
            <a:off x="4191000" y="34290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ight Arrow 10"/>
          <p:cNvSpPr/>
          <p:nvPr/>
        </p:nvSpPr>
        <p:spPr>
          <a:xfrm>
            <a:off x="4191000" y="46482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ight Arrow 11"/>
          <p:cNvSpPr/>
          <p:nvPr/>
        </p:nvSpPr>
        <p:spPr>
          <a:xfrm>
            <a:off x="4191000" y="58674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1000" fill="hold"/>
                                        <p:tgtEl>
                                          <p:spTgt spid="11"/>
                                        </p:tgtEl>
                                        <p:attrNameLst>
                                          <p:attrName>ppt_x</p:attrName>
                                        </p:attrNameLst>
                                      </p:cBhvr>
                                      <p:tavLst>
                                        <p:tav tm="0">
                                          <p:val>
                                            <p:strVal val="0-#ppt_w/2"/>
                                          </p:val>
                                        </p:tav>
                                        <p:tav tm="100000">
                                          <p:val>
                                            <p:strVal val="#ppt_x"/>
                                          </p:val>
                                        </p:tav>
                                      </p:tavLst>
                                    </p:anim>
                                    <p:anim calcmode="lin" valueType="num">
                                      <p:cBhvr additive="base">
                                        <p:cTn id="19"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edge">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000" fill="hold"/>
                                        <p:tgtEl>
                                          <p:spTgt spid="12"/>
                                        </p:tgtEl>
                                        <p:attrNameLst>
                                          <p:attrName>ppt_x</p:attrName>
                                        </p:attrNameLst>
                                      </p:cBhvr>
                                      <p:tavLst>
                                        <p:tav tm="0">
                                          <p:val>
                                            <p:strVal val="0-#ppt_w/2"/>
                                          </p:val>
                                        </p:tav>
                                        <p:tav tm="100000">
                                          <p:val>
                                            <p:strVal val="#ppt_x"/>
                                          </p:val>
                                        </p:tav>
                                      </p:tavLst>
                                    </p:anim>
                                    <p:anim calcmode="lin" valueType="num">
                                      <p:cBhvr additive="base">
                                        <p:cTn id="3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edge">
                                      <p:cBhvr>
                                        <p:cTn id="3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74638"/>
            <a:ext cx="7772400" cy="715962"/>
          </a:xfrm>
        </p:spPr>
        <p:txBody>
          <a:bodyPr>
            <a:normAutofit fontScale="90000"/>
          </a:bodyPr>
          <a:lstStyle/>
          <a:p>
            <a:pPr fontAlgn="auto">
              <a:spcAft>
                <a:spcPts val="0"/>
              </a:spcAft>
              <a:defRPr/>
            </a:pPr>
            <a:r>
              <a:rPr lang="en-US" dirty="0" smtClean="0"/>
              <a:t>G. Guided Exercises</a:t>
            </a:r>
            <a:endParaRPr lang="en-US" dirty="0"/>
          </a:p>
        </p:txBody>
      </p:sp>
      <p:sp>
        <p:nvSpPr>
          <p:cNvPr id="25602" name="Content Placeholder 2"/>
          <p:cNvSpPr>
            <a:spLocks noGrp="1"/>
          </p:cNvSpPr>
          <p:nvPr>
            <p:ph sz="quarter" idx="1"/>
          </p:nvPr>
        </p:nvSpPr>
        <p:spPr>
          <a:xfrm>
            <a:off x="457200" y="990600"/>
            <a:ext cx="7772400" cy="1295400"/>
          </a:xfrm>
        </p:spPr>
        <p:txBody>
          <a:bodyPr/>
          <a:lstStyle/>
          <a:p>
            <a:pPr marL="514350" indent="-514350">
              <a:buFont typeface="Wingdings 2" pitchFamily="18" charset="2"/>
              <a:buNone/>
            </a:pPr>
            <a:r>
              <a:rPr lang="en-US" smtClean="0"/>
              <a:t>2. USA Today reported that 44. 9% of those surveyed (1261 adults) ate in fast-food restaurants from one to three times a week</a:t>
            </a:r>
          </a:p>
        </p:txBody>
      </p:sp>
      <p:sp>
        <p:nvSpPr>
          <p:cNvPr id="6" name="Content Placeholder 2"/>
          <p:cNvSpPr txBox="1">
            <a:spLocks/>
          </p:cNvSpPr>
          <p:nvPr/>
        </p:nvSpPr>
        <p:spPr>
          <a:xfrm>
            <a:off x="228600" y="2590800"/>
            <a:ext cx="3886200" cy="1066800"/>
          </a:xfrm>
          <a:prstGeom prst="rect">
            <a:avLst/>
          </a:prstGeom>
          <a:solidFill>
            <a:schemeClr val="tx2">
              <a:lumMod val="40000"/>
              <a:lumOff val="6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a. Identify the variable.</a:t>
            </a:r>
            <a:endParaRPr lang="en-US" sz="2600" dirty="0">
              <a:latin typeface="+mn-lt"/>
            </a:endParaRPr>
          </a:p>
        </p:txBody>
      </p:sp>
      <p:sp>
        <p:nvSpPr>
          <p:cNvPr id="8" name="Content Placeholder 2"/>
          <p:cNvSpPr txBox="1">
            <a:spLocks/>
          </p:cNvSpPr>
          <p:nvPr/>
        </p:nvSpPr>
        <p:spPr>
          <a:xfrm>
            <a:off x="228600" y="4038600"/>
            <a:ext cx="3657600" cy="990600"/>
          </a:xfrm>
          <a:prstGeom prst="rect">
            <a:avLst/>
          </a:prstGeom>
          <a:solidFill>
            <a:schemeClr val="tx2">
              <a:lumMod val="40000"/>
              <a:lumOff val="6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b. Is the variable quantitative or qualitative?</a:t>
            </a:r>
            <a:endParaRPr lang="en-US" sz="2600" dirty="0">
              <a:latin typeface="+mn-lt"/>
            </a:endParaRPr>
          </a:p>
          <a:p>
            <a:pPr marL="514350" indent="-514350" fontAlgn="auto">
              <a:spcBef>
                <a:spcPts val="580"/>
              </a:spcBef>
              <a:spcAft>
                <a:spcPts val="0"/>
              </a:spcAft>
              <a:buClr>
                <a:schemeClr val="accent1"/>
              </a:buClr>
              <a:buSzPct val="85000"/>
              <a:defRPr/>
            </a:pPr>
            <a:endParaRPr lang="en-US" sz="2600" dirty="0">
              <a:latin typeface="+mn-lt"/>
            </a:endParaRPr>
          </a:p>
        </p:txBody>
      </p:sp>
      <p:sp>
        <p:nvSpPr>
          <p:cNvPr id="10" name="Content Placeholder 2"/>
          <p:cNvSpPr txBox="1">
            <a:spLocks/>
          </p:cNvSpPr>
          <p:nvPr/>
        </p:nvSpPr>
        <p:spPr>
          <a:xfrm>
            <a:off x="228600" y="5257800"/>
            <a:ext cx="3657600" cy="990600"/>
          </a:xfrm>
          <a:prstGeom prst="rect">
            <a:avLst/>
          </a:prstGeom>
          <a:solidFill>
            <a:schemeClr val="tx2">
              <a:lumMod val="40000"/>
              <a:lumOff val="6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c. What is the implied population? </a:t>
            </a:r>
            <a:endParaRPr lang="en-US" sz="2600" dirty="0">
              <a:latin typeface="+mn-lt"/>
            </a:endParaRPr>
          </a:p>
        </p:txBody>
      </p:sp>
      <p:sp>
        <p:nvSpPr>
          <p:cNvPr id="12" name="Right Arrow 11"/>
          <p:cNvSpPr/>
          <p:nvPr/>
        </p:nvSpPr>
        <p:spPr>
          <a:xfrm>
            <a:off x="4191000" y="31242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ight Arrow 12"/>
          <p:cNvSpPr/>
          <p:nvPr/>
        </p:nvSpPr>
        <p:spPr>
          <a:xfrm>
            <a:off x="4267200" y="42672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ight Arrow 13"/>
          <p:cNvSpPr/>
          <p:nvPr/>
        </p:nvSpPr>
        <p:spPr>
          <a:xfrm>
            <a:off x="4191000" y="55626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Content Placeholder 2"/>
          <p:cNvSpPr txBox="1">
            <a:spLocks/>
          </p:cNvSpPr>
          <p:nvPr/>
        </p:nvSpPr>
        <p:spPr>
          <a:xfrm>
            <a:off x="5181600" y="2286000"/>
            <a:ext cx="3657600" cy="1752600"/>
          </a:xfrm>
          <a:prstGeom prst="rect">
            <a:avLst/>
          </a:prstGeom>
          <a:solidFill>
            <a:schemeClr val="accent1">
              <a:lumMod val="40000"/>
              <a:lumOff val="6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The variable is the response regarding frequency of eating at fast-food restaurants.</a:t>
            </a:r>
          </a:p>
        </p:txBody>
      </p:sp>
      <p:sp>
        <p:nvSpPr>
          <p:cNvPr id="16" name="Content Placeholder 2"/>
          <p:cNvSpPr txBox="1">
            <a:spLocks/>
          </p:cNvSpPr>
          <p:nvPr/>
        </p:nvSpPr>
        <p:spPr>
          <a:xfrm>
            <a:off x="5181600" y="4191000"/>
            <a:ext cx="3657600" cy="533400"/>
          </a:xfrm>
          <a:prstGeom prst="rect">
            <a:avLst/>
          </a:prstGeom>
          <a:solidFill>
            <a:schemeClr val="accent1">
              <a:lumMod val="40000"/>
              <a:lumOff val="6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Qualitative</a:t>
            </a:r>
          </a:p>
        </p:txBody>
      </p:sp>
      <p:sp>
        <p:nvSpPr>
          <p:cNvPr id="17" name="Content Placeholder 2"/>
          <p:cNvSpPr txBox="1">
            <a:spLocks/>
          </p:cNvSpPr>
          <p:nvPr/>
        </p:nvSpPr>
        <p:spPr>
          <a:xfrm>
            <a:off x="5181600" y="4876800"/>
            <a:ext cx="3657600" cy="1447800"/>
          </a:xfrm>
          <a:prstGeom prst="rect">
            <a:avLst/>
          </a:prstGeom>
          <a:solidFill>
            <a:schemeClr val="accent1">
              <a:lumMod val="40000"/>
              <a:lumOff val="6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Responses for all adults in the U.S.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0-#ppt_w/2"/>
                                          </p:val>
                                        </p:tav>
                                        <p:tav tm="100000">
                                          <p:val>
                                            <p:strVal val="#ppt_x"/>
                                          </p:val>
                                        </p:tav>
                                      </p:tavLst>
                                    </p:anim>
                                    <p:anim calcmode="lin" valueType="num">
                                      <p:cBhvr additive="base">
                                        <p:cTn id="8"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lide(fromBottom)">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1000" fill="hold"/>
                                        <p:tgtEl>
                                          <p:spTgt spid="13"/>
                                        </p:tgtEl>
                                        <p:attrNameLst>
                                          <p:attrName>ppt_x</p:attrName>
                                        </p:attrNameLst>
                                      </p:cBhvr>
                                      <p:tavLst>
                                        <p:tav tm="0">
                                          <p:val>
                                            <p:strVal val="0-#ppt_w/2"/>
                                          </p:val>
                                        </p:tav>
                                        <p:tav tm="100000">
                                          <p:val>
                                            <p:strVal val="#ppt_x"/>
                                          </p:val>
                                        </p:tav>
                                      </p:tavLst>
                                    </p:anim>
                                    <p:anim calcmode="lin" valueType="num">
                                      <p:cBhvr additive="base">
                                        <p:cTn id="19"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lide(fromBottom)">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1000" fill="hold"/>
                                        <p:tgtEl>
                                          <p:spTgt spid="14"/>
                                        </p:tgtEl>
                                        <p:attrNameLst>
                                          <p:attrName>ppt_x</p:attrName>
                                        </p:attrNameLst>
                                      </p:cBhvr>
                                      <p:tavLst>
                                        <p:tav tm="0">
                                          <p:val>
                                            <p:strVal val="0-#ppt_w/2"/>
                                          </p:val>
                                        </p:tav>
                                        <p:tav tm="100000">
                                          <p:val>
                                            <p:strVal val="#ppt_x"/>
                                          </p:val>
                                        </p:tav>
                                      </p:tavLst>
                                    </p:anim>
                                    <p:anim calcmode="lin" valueType="num">
                                      <p:cBhvr additive="base">
                                        <p:cTn id="30"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slide(fromBottom)">
                                      <p:cBhvr>
                                        <p:cTn id="3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74638"/>
            <a:ext cx="7772400" cy="487362"/>
          </a:xfrm>
        </p:spPr>
        <p:txBody>
          <a:bodyPr>
            <a:normAutofit fontScale="90000"/>
          </a:bodyPr>
          <a:lstStyle/>
          <a:p>
            <a:pPr fontAlgn="auto">
              <a:spcAft>
                <a:spcPts val="0"/>
              </a:spcAft>
              <a:defRPr/>
            </a:pPr>
            <a:r>
              <a:rPr lang="en-US" dirty="0" smtClean="0"/>
              <a:t>G. Guided Exercises</a:t>
            </a:r>
            <a:endParaRPr lang="en-US" dirty="0"/>
          </a:p>
        </p:txBody>
      </p:sp>
      <p:sp>
        <p:nvSpPr>
          <p:cNvPr id="5" name="Content Placeholder 2"/>
          <p:cNvSpPr>
            <a:spLocks noGrp="1"/>
          </p:cNvSpPr>
          <p:nvPr>
            <p:ph sz="quarter" idx="1"/>
          </p:nvPr>
        </p:nvSpPr>
        <p:spPr>
          <a:xfrm>
            <a:off x="381000" y="685800"/>
            <a:ext cx="7772400" cy="2743200"/>
          </a:xfrm>
        </p:spPr>
        <p:txBody>
          <a:bodyPr>
            <a:normAutofit lnSpcReduction="10000"/>
          </a:bodyPr>
          <a:lstStyle/>
          <a:p>
            <a:pPr marL="514350" indent="-514350" fontAlgn="auto">
              <a:spcBef>
                <a:spcPts val="580"/>
              </a:spcBef>
              <a:spcAft>
                <a:spcPts val="0"/>
              </a:spcAft>
              <a:buFont typeface="Wingdings 2"/>
              <a:buNone/>
              <a:defRPr/>
            </a:pPr>
            <a:r>
              <a:rPr lang="en-US" dirty="0" smtClean="0"/>
              <a:t>3. The students at </a:t>
            </a:r>
            <a:r>
              <a:rPr lang="en-US" dirty="0" err="1" smtClean="0"/>
              <a:t>Eastmore</a:t>
            </a:r>
            <a:r>
              <a:rPr lang="en-US" dirty="0" smtClean="0"/>
              <a:t> College are concerned about the level of student fees. They took a random sample of 30 colleges and universities throughout the nation and obtained information about the student fees at these institutions. From these information they concluded that their student fees are higher than those of most colleges in the nation.</a:t>
            </a:r>
            <a:endParaRPr lang="en-US" dirty="0"/>
          </a:p>
        </p:txBody>
      </p:sp>
      <p:sp>
        <p:nvSpPr>
          <p:cNvPr id="15" name="Content Placeholder 2"/>
          <p:cNvSpPr txBox="1">
            <a:spLocks/>
          </p:cNvSpPr>
          <p:nvPr/>
        </p:nvSpPr>
        <p:spPr>
          <a:xfrm>
            <a:off x="228600" y="3352800"/>
            <a:ext cx="3657600" cy="685800"/>
          </a:xfrm>
          <a:prstGeom prst="rect">
            <a:avLst/>
          </a:prstGeom>
          <a:solidFill>
            <a:schemeClr val="tx1">
              <a:lumMod val="50000"/>
              <a:lumOff val="5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a. Identify the variable.</a:t>
            </a:r>
            <a:endParaRPr lang="en-US" sz="2600" dirty="0">
              <a:latin typeface="+mn-lt"/>
            </a:endParaRPr>
          </a:p>
        </p:txBody>
      </p:sp>
      <p:sp>
        <p:nvSpPr>
          <p:cNvPr id="17" name="Content Placeholder 2"/>
          <p:cNvSpPr txBox="1">
            <a:spLocks/>
          </p:cNvSpPr>
          <p:nvPr/>
        </p:nvSpPr>
        <p:spPr>
          <a:xfrm>
            <a:off x="228600" y="4267200"/>
            <a:ext cx="3657600" cy="990600"/>
          </a:xfrm>
          <a:prstGeom prst="rect">
            <a:avLst/>
          </a:prstGeom>
          <a:solidFill>
            <a:schemeClr val="tx1">
              <a:lumMod val="50000"/>
              <a:lumOff val="5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b. Is the variable quantitative or qualitative?</a:t>
            </a:r>
            <a:endParaRPr lang="en-US" sz="2600" dirty="0">
              <a:latin typeface="+mn-lt"/>
            </a:endParaRPr>
          </a:p>
          <a:p>
            <a:pPr marL="514350" indent="-514350" fontAlgn="auto">
              <a:spcBef>
                <a:spcPts val="580"/>
              </a:spcBef>
              <a:spcAft>
                <a:spcPts val="0"/>
              </a:spcAft>
              <a:buClr>
                <a:schemeClr val="accent1"/>
              </a:buClr>
              <a:buSzPct val="85000"/>
              <a:defRPr/>
            </a:pPr>
            <a:endParaRPr lang="en-US" sz="2600" dirty="0">
              <a:latin typeface="+mn-lt"/>
            </a:endParaRPr>
          </a:p>
        </p:txBody>
      </p:sp>
      <p:sp>
        <p:nvSpPr>
          <p:cNvPr id="19" name="Content Placeholder 2"/>
          <p:cNvSpPr txBox="1">
            <a:spLocks/>
          </p:cNvSpPr>
          <p:nvPr/>
        </p:nvSpPr>
        <p:spPr>
          <a:xfrm>
            <a:off x="228600" y="5486400"/>
            <a:ext cx="3657600" cy="990600"/>
          </a:xfrm>
          <a:prstGeom prst="rect">
            <a:avLst/>
          </a:prstGeom>
          <a:solidFill>
            <a:schemeClr val="tx1">
              <a:lumMod val="50000"/>
              <a:lumOff val="50000"/>
            </a:schemeClr>
          </a:solidFill>
        </p:spPr>
        <p:txBody>
          <a:bodyPr>
            <a:normAutofit/>
          </a:bodyPr>
          <a:lstStyle/>
          <a:p>
            <a:pPr marL="514350" indent="-514350" fontAlgn="auto">
              <a:spcBef>
                <a:spcPts val="580"/>
              </a:spcBef>
              <a:spcAft>
                <a:spcPts val="0"/>
              </a:spcAft>
              <a:buClr>
                <a:schemeClr val="accent1"/>
              </a:buClr>
              <a:buSzPct val="85000"/>
              <a:defRPr/>
            </a:pPr>
            <a:r>
              <a:rPr lang="en-US" sz="2600" dirty="0">
                <a:latin typeface="+mn-lt"/>
              </a:rPr>
              <a:t>c. What is the implied population? </a:t>
            </a:r>
            <a:endParaRPr lang="en-US" sz="2600" dirty="0">
              <a:latin typeface="+mn-lt"/>
            </a:endParaRPr>
          </a:p>
        </p:txBody>
      </p:sp>
      <p:sp>
        <p:nvSpPr>
          <p:cNvPr id="21" name="Right Arrow 20"/>
          <p:cNvSpPr/>
          <p:nvPr/>
        </p:nvSpPr>
        <p:spPr>
          <a:xfrm>
            <a:off x="4267200" y="35814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ight Arrow 21"/>
          <p:cNvSpPr/>
          <p:nvPr/>
        </p:nvSpPr>
        <p:spPr>
          <a:xfrm>
            <a:off x="4191000" y="46482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ight Arrow 22"/>
          <p:cNvSpPr/>
          <p:nvPr/>
        </p:nvSpPr>
        <p:spPr>
          <a:xfrm>
            <a:off x="4191000" y="57150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Content Placeholder 2"/>
          <p:cNvSpPr txBox="1">
            <a:spLocks/>
          </p:cNvSpPr>
          <p:nvPr/>
        </p:nvSpPr>
        <p:spPr bwMode="auto">
          <a:xfrm>
            <a:off x="5181600" y="3429000"/>
            <a:ext cx="3657600" cy="609600"/>
          </a:xfrm>
          <a:prstGeom prst="rect">
            <a:avLst/>
          </a:prstGeom>
          <a:solidFill>
            <a:srgbClr val="92D050"/>
          </a:solid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Student Fees</a:t>
            </a:r>
          </a:p>
        </p:txBody>
      </p:sp>
      <p:sp>
        <p:nvSpPr>
          <p:cNvPr id="25" name="Content Placeholder 2"/>
          <p:cNvSpPr txBox="1">
            <a:spLocks/>
          </p:cNvSpPr>
          <p:nvPr/>
        </p:nvSpPr>
        <p:spPr bwMode="auto">
          <a:xfrm>
            <a:off x="5181600" y="4495800"/>
            <a:ext cx="3657600" cy="533400"/>
          </a:xfrm>
          <a:prstGeom prst="rect">
            <a:avLst/>
          </a:prstGeom>
          <a:solidFill>
            <a:srgbClr val="92D050"/>
          </a:solid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Quantitative</a:t>
            </a:r>
          </a:p>
        </p:txBody>
      </p:sp>
      <p:sp>
        <p:nvSpPr>
          <p:cNvPr id="26" name="Content Placeholder 2"/>
          <p:cNvSpPr txBox="1">
            <a:spLocks/>
          </p:cNvSpPr>
          <p:nvPr/>
        </p:nvSpPr>
        <p:spPr bwMode="auto">
          <a:xfrm>
            <a:off x="5181600" y="5181600"/>
            <a:ext cx="3657600" cy="1447800"/>
          </a:xfrm>
          <a:prstGeom prst="rect">
            <a:avLst/>
          </a:prstGeom>
          <a:solidFill>
            <a:srgbClr val="92D050"/>
          </a:solid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Student fees at all colleges and universities in the U.S.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down)">
                                      <p:cBhvr>
                                        <p:cTn id="13" dur="580">
                                          <p:stCondLst>
                                            <p:cond delay="0"/>
                                          </p:stCondLst>
                                        </p:cTn>
                                        <p:tgtEl>
                                          <p:spTgt spid="24"/>
                                        </p:tgtEl>
                                      </p:cBhvr>
                                    </p:animEffect>
                                    <p:anim calcmode="lin" valueType="num">
                                      <p:cBhvr>
                                        <p:cTn id="14"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9" dur="26">
                                          <p:stCondLst>
                                            <p:cond delay="650"/>
                                          </p:stCondLst>
                                        </p:cTn>
                                        <p:tgtEl>
                                          <p:spTgt spid="24"/>
                                        </p:tgtEl>
                                      </p:cBhvr>
                                      <p:to x="100000" y="60000"/>
                                    </p:animScale>
                                    <p:animScale>
                                      <p:cBhvr>
                                        <p:cTn id="20" dur="166" decel="50000">
                                          <p:stCondLst>
                                            <p:cond delay="676"/>
                                          </p:stCondLst>
                                        </p:cTn>
                                        <p:tgtEl>
                                          <p:spTgt spid="24"/>
                                        </p:tgtEl>
                                      </p:cBhvr>
                                      <p:to x="100000" y="100000"/>
                                    </p:animScale>
                                    <p:animScale>
                                      <p:cBhvr>
                                        <p:cTn id="21" dur="26">
                                          <p:stCondLst>
                                            <p:cond delay="1312"/>
                                          </p:stCondLst>
                                        </p:cTn>
                                        <p:tgtEl>
                                          <p:spTgt spid="24"/>
                                        </p:tgtEl>
                                      </p:cBhvr>
                                      <p:to x="100000" y="80000"/>
                                    </p:animScale>
                                    <p:animScale>
                                      <p:cBhvr>
                                        <p:cTn id="22" dur="166" decel="50000">
                                          <p:stCondLst>
                                            <p:cond delay="1338"/>
                                          </p:stCondLst>
                                        </p:cTn>
                                        <p:tgtEl>
                                          <p:spTgt spid="24"/>
                                        </p:tgtEl>
                                      </p:cBhvr>
                                      <p:to x="100000" y="100000"/>
                                    </p:animScale>
                                    <p:animScale>
                                      <p:cBhvr>
                                        <p:cTn id="23" dur="26">
                                          <p:stCondLst>
                                            <p:cond delay="1642"/>
                                          </p:stCondLst>
                                        </p:cTn>
                                        <p:tgtEl>
                                          <p:spTgt spid="24"/>
                                        </p:tgtEl>
                                      </p:cBhvr>
                                      <p:to x="100000" y="90000"/>
                                    </p:animScale>
                                    <p:animScale>
                                      <p:cBhvr>
                                        <p:cTn id="24" dur="166" decel="50000">
                                          <p:stCondLst>
                                            <p:cond delay="1668"/>
                                          </p:stCondLst>
                                        </p:cTn>
                                        <p:tgtEl>
                                          <p:spTgt spid="24"/>
                                        </p:tgtEl>
                                      </p:cBhvr>
                                      <p:to x="100000" y="100000"/>
                                    </p:animScale>
                                    <p:animScale>
                                      <p:cBhvr>
                                        <p:cTn id="25" dur="26">
                                          <p:stCondLst>
                                            <p:cond delay="1808"/>
                                          </p:stCondLst>
                                        </p:cTn>
                                        <p:tgtEl>
                                          <p:spTgt spid="24"/>
                                        </p:tgtEl>
                                      </p:cBhvr>
                                      <p:to x="100000" y="95000"/>
                                    </p:animScale>
                                    <p:animScale>
                                      <p:cBhvr>
                                        <p:cTn id="26" dur="166" decel="50000">
                                          <p:stCondLst>
                                            <p:cond delay="1834"/>
                                          </p:stCondLst>
                                        </p:cTn>
                                        <p:tgtEl>
                                          <p:spTgt spid="2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1000" fill="hold"/>
                                        <p:tgtEl>
                                          <p:spTgt spid="22"/>
                                        </p:tgtEl>
                                        <p:attrNameLst>
                                          <p:attrName>ppt_x</p:attrName>
                                        </p:attrNameLst>
                                      </p:cBhvr>
                                      <p:tavLst>
                                        <p:tav tm="0">
                                          <p:val>
                                            <p:strVal val="0-#ppt_w/2"/>
                                          </p:val>
                                        </p:tav>
                                        <p:tav tm="100000">
                                          <p:val>
                                            <p:strVal val="#ppt_x"/>
                                          </p:val>
                                        </p:tav>
                                      </p:tavLst>
                                    </p:anim>
                                    <p:anim calcmode="lin" valueType="num">
                                      <p:cBhvr additive="base">
                                        <p:cTn id="32" dur="10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down)">
                                      <p:cBhvr>
                                        <p:cTn id="37" dur="580">
                                          <p:stCondLst>
                                            <p:cond delay="0"/>
                                          </p:stCondLst>
                                        </p:cTn>
                                        <p:tgtEl>
                                          <p:spTgt spid="25"/>
                                        </p:tgtEl>
                                      </p:cBhvr>
                                    </p:animEffect>
                                    <p:anim calcmode="lin" valueType="num">
                                      <p:cBhvr>
                                        <p:cTn id="3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43" dur="26">
                                          <p:stCondLst>
                                            <p:cond delay="650"/>
                                          </p:stCondLst>
                                        </p:cTn>
                                        <p:tgtEl>
                                          <p:spTgt spid="25"/>
                                        </p:tgtEl>
                                      </p:cBhvr>
                                      <p:to x="100000" y="60000"/>
                                    </p:animScale>
                                    <p:animScale>
                                      <p:cBhvr>
                                        <p:cTn id="44" dur="166" decel="50000">
                                          <p:stCondLst>
                                            <p:cond delay="676"/>
                                          </p:stCondLst>
                                        </p:cTn>
                                        <p:tgtEl>
                                          <p:spTgt spid="25"/>
                                        </p:tgtEl>
                                      </p:cBhvr>
                                      <p:to x="100000" y="100000"/>
                                    </p:animScale>
                                    <p:animScale>
                                      <p:cBhvr>
                                        <p:cTn id="45" dur="26">
                                          <p:stCondLst>
                                            <p:cond delay="1312"/>
                                          </p:stCondLst>
                                        </p:cTn>
                                        <p:tgtEl>
                                          <p:spTgt spid="25"/>
                                        </p:tgtEl>
                                      </p:cBhvr>
                                      <p:to x="100000" y="80000"/>
                                    </p:animScale>
                                    <p:animScale>
                                      <p:cBhvr>
                                        <p:cTn id="46" dur="166" decel="50000">
                                          <p:stCondLst>
                                            <p:cond delay="1338"/>
                                          </p:stCondLst>
                                        </p:cTn>
                                        <p:tgtEl>
                                          <p:spTgt spid="25"/>
                                        </p:tgtEl>
                                      </p:cBhvr>
                                      <p:to x="100000" y="100000"/>
                                    </p:animScale>
                                    <p:animScale>
                                      <p:cBhvr>
                                        <p:cTn id="47" dur="26">
                                          <p:stCondLst>
                                            <p:cond delay="1642"/>
                                          </p:stCondLst>
                                        </p:cTn>
                                        <p:tgtEl>
                                          <p:spTgt spid="25"/>
                                        </p:tgtEl>
                                      </p:cBhvr>
                                      <p:to x="100000" y="90000"/>
                                    </p:animScale>
                                    <p:animScale>
                                      <p:cBhvr>
                                        <p:cTn id="48" dur="166" decel="50000">
                                          <p:stCondLst>
                                            <p:cond delay="1668"/>
                                          </p:stCondLst>
                                        </p:cTn>
                                        <p:tgtEl>
                                          <p:spTgt spid="25"/>
                                        </p:tgtEl>
                                      </p:cBhvr>
                                      <p:to x="100000" y="100000"/>
                                    </p:animScale>
                                    <p:animScale>
                                      <p:cBhvr>
                                        <p:cTn id="49" dur="26">
                                          <p:stCondLst>
                                            <p:cond delay="1808"/>
                                          </p:stCondLst>
                                        </p:cTn>
                                        <p:tgtEl>
                                          <p:spTgt spid="25"/>
                                        </p:tgtEl>
                                      </p:cBhvr>
                                      <p:to x="100000" y="95000"/>
                                    </p:animScale>
                                    <p:animScale>
                                      <p:cBhvr>
                                        <p:cTn id="50" dur="166" decel="50000">
                                          <p:stCondLst>
                                            <p:cond delay="1834"/>
                                          </p:stCondLst>
                                        </p:cTn>
                                        <p:tgtEl>
                                          <p:spTgt spid="25"/>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1000" fill="hold"/>
                                        <p:tgtEl>
                                          <p:spTgt spid="23"/>
                                        </p:tgtEl>
                                        <p:attrNameLst>
                                          <p:attrName>ppt_x</p:attrName>
                                        </p:attrNameLst>
                                      </p:cBhvr>
                                      <p:tavLst>
                                        <p:tav tm="0">
                                          <p:val>
                                            <p:strVal val="0-#ppt_w/2"/>
                                          </p:val>
                                        </p:tav>
                                        <p:tav tm="100000">
                                          <p:val>
                                            <p:strVal val="#ppt_x"/>
                                          </p:val>
                                        </p:tav>
                                      </p:tavLst>
                                    </p:anim>
                                    <p:anim calcmode="lin" valueType="num">
                                      <p:cBhvr additive="base">
                                        <p:cTn id="56" dur="10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down)">
                                      <p:cBhvr>
                                        <p:cTn id="61" dur="580">
                                          <p:stCondLst>
                                            <p:cond delay="0"/>
                                          </p:stCondLst>
                                        </p:cTn>
                                        <p:tgtEl>
                                          <p:spTgt spid="26"/>
                                        </p:tgtEl>
                                      </p:cBhvr>
                                    </p:animEffect>
                                    <p:anim calcmode="lin" valueType="num">
                                      <p:cBhvr>
                                        <p:cTn id="62"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67" dur="26">
                                          <p:stCondLst>
                                            <p:cond delay="650"/>
                                          </p:stCondLst>
                                        </p:cTn>
                                        <p:tgtEl>
                                          <p:spTgt spid="26"/>
                                        </p:tgtEl>
                                      </p:cBhvr>
                                      <p:to x="100000" y="60000"/>
                                    </p:animScale>
                                    <p:animScale>
                                      <p:cBhvr>
                                        <p:cTn id="68" dur="166" decel="50000">
                                          <p:stCondLst>
                                            <p:cond delay="676"/>
                                          </p:stCondLst>
                                        </p:cTn>
                                        <p:tgtEl>
                                          <p:spTgt spid="26"/>
                                        </p:tgtEl>
                                      </p:cBhvr>
                                      <p:to x="100000" y="100000"/>
                                    </p:animScale>
                                    <p:animScale>
                                      <p:cBhvr>
                                        <p:cTn id="69" dur="26">
                                          <p:stCondLst>
                                            <p:cond delay="1312"/>
                                          </p:stCondLst>
                                        </p:cTn>
                                        <p:tgtEl>
                                          <p:spTgt spid="26"/>
                                        </p:tgtEl>
                                      </p:cBhvr>
                                      <p:to x="100000" y="80000"/>
                                    </p:animScale>
                                    <p:animScale>
                                      <p:cBhvr>
                                        <p:cTn id="70" dur="166" decel="50000">
                                          <p:stCondLst>
                                            <p:cond delay="1338"/>
                                          </p:stCondLst>
                                        </p:cTn>
                                        <p:tgtEl>
                                          <p:spTgt spid="26"/>
                                        </p:tgtEl>
                                      </p:cBhvr>
                                      <p:to x="100000" y="100000"/>
                                    </p:animScale>
                                    <p:animScale>
                                      <p:cBhvr>
                                        <p:cTn id="71" dur="26">
                                          <p:stCondLst>
                                            <p:cond delay="1642"/>
                                          </p:stCondLst>
                                        </p:cTn>
                                        <p:tgtEl>
                                          <p:spTgt spid="26"/>
                                        </p:tgtEl>
                                      </p:cBhvr>
                                      <p:to x="100000" y="90000"/>
                                    </p:animScale>
                                    <p:animScale>
                                      <p:cBhvr>
                                        <p:cTn id="72" dur="166" decel="50000">
                                          <p:stCondLst>
                                            <p:cond delay="1668"/>
                                          </p:stCondLst>
                                        </p:cTn>
                                        <p:tgtEl>
                                          <p:spTgt spid="26"/>
                                        </p:tgtEl>
                                      </p:cBhvr>
                                      <p:to x="100000" y="100000"/>
                                    </p:animScale>
                                    <p:animScale>
                                      <p:cBhvr>
                                        <p:cTn id="73" dur="26">
                                          <p:stCondLst>
                                            <p:cond delay="1808"/>
                                          </p:stCondLst>
                                        </p:cTn>
                                        <p:tgtEl>
                                          <p:spTgt spid="26"/>
                                        </p:tgtEl>
                                      </p:cBhvr>
                                      <p:to x="100000" y="95000"/>
                                    </p:animScale>
                                    <p:animScale>
                                      <p:cBhvr>
                                        <p:cTn id="74" dur="166" decel="50000">
                                          <p:stCondLst>
                                            <p:cond delay="1834"/>
                                          </p:stCondLst>
                                        </p:cTn>
                                        <p:tgtEl>
                                          <p:spTgt spid="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81000" y="274638"/>
            <a:ext cx="7772400" cy="334962"/>
          </a:xfrm>
        </p:spPr>
        <p:txBody>
          <a:bodyPr/>
          <a:lstStyle/>
          <a:p>
            <a:r>
              <a:rPr lang="en-US" sz="3200" smtClean="0"/>
              <a:t>G. Guided Exercises</a:t>
            </a:r>
          </a:p>
        </p:txBody>
      </p:sp>
      <p:sp>
        <p:nvSpPr>
          <p:cNvPr id="5" name="Content Placeholder 2"/>
          <p:cNvSpPr>
            <a:spLocks noGrp="1"/>
          </p:cNvSpPr>
          <p:nvPr>
            <p:ph sz="quarter" idx="1"/>
          </p:nvPr>
        </p:nvSpPr>
        <p:spPr>
          <a:xfrm>
            <a:off x="381000" y="457200"/>
            <a:ext cx="8305800" cy="3200400"/>
          </a:xfrm>
        </p:spPr>
        <p:txBody>
          <a:bodyPr>
            <a:normAutofit fontScale="92500"/>
          </a:bodyPr>
          <a:lstStyle/>
          <a:p>
            <a:pPr marL="514350" indent="-514350" fontAlgn="auto">
              <a:spcBef>
                <a:spcPts val="580"/>
              </a:spcBef>
              <a:spcAft>
                <a:spcPts val="0"/>
              </a:spcAft>
              <a:buFont typeface="Wingdings 2"/>
              <a:buNone/>
              <a:defRPr/>
            </a:pPr>
            <a:r>
              <a:rPr lang="en-US" dirty="0" smtClean="0"/>
              <a:t>4. An insurance company wants to determine the time </a:t>
            </a:r>
            <a:r>
              <a:rPr lang="en-US" dirty="0" err="1" smtClean="0"/>
              <a:t>intterval</a:t>
            </a:r>
            <a:r>
              <a:rPr lang="en-US" dirty="0" smtClean="0"/>
              <a:t> between the arrival of an insurance payment check and the time that the check clears. A central payment office processes the payments for a five-state region. A random sample of 32 payment checks from this five-state region was received and processed. The time interval between receipt and check clearance was determined for each check. From these information the company estimated the time interval necessary for all checks sent to this office to clear.</a:t>
            </a:r>
            <a:endParaRPr lang="en-US" dirty="0"/>
          </a:p>
        </p:txBody>
      </p:sp>
      <p:sp>
        <p:nvSpPr>
          <p:cNvPr id="27651" name="Content Placeholder 2"/>
          <p:cNvSpPr txBox="1">
            <a:spLocks/>
          </p:cNvSpPr>
          <p:nvPr/>
        </p:nvSpPr>
        <p:spPr bwMode="auto">
          <a:xfrm>
            <a:off x="228600" y="3505200"/>
            <a:ext cx="3657600" cy="685800"/>
          </a:xfrm>
          <a:prstGeom prst="rect">
            <a:avLst/>
          </a:prstGeom>
          <a:blipFill dpi="0" rotWithShape="1">
            <a:blip r:embed="rId2"/>
            <a:srcRect/>
            <a:tile tx="0" ty="0" sx="100000" sy="100000" flip="none" algn="tl"/>
          </a:blip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a. Identify the variable.</a:t>
            </a:r>
          </a:p>
        </p:txBody>
      </p:sp>
      <p:sp>
        <p:nvSpPr>
          <p:cNvPr id="27652" name="Content Placeholder 2"/>
          <p:cNvSpPr txBox="1">
            <a:spLocks/>
          </p:cNvSpPr>
          <p:nvPr/>
        </p:nvSpPr>
        <p:spPr bwMode="auto">
          <a:xfrm>
            <a:off x="228600" y="4343400"/>
            <a:ext cx="3657600" cy="990600"/>
          </a:xfrm>
          <a:prstGeom prst="rect">
            <a:avLst/>
          </a:prstGeom>
          <a:blipFill dpi="0" rotWithShape="1">
            <a:blip r:embed="rId2"/>
            <a:srcRect/>
            <a:tile tx="0" ty="0" sx="100000" sy="100000" flip="none" algn="tl"/>
          </a:blip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b. Is the variable quantitative or qualitative?</a:t>
            </a:r>
          </a:p>
          <a:p>
            <a:pPr marL="514350" indent="-514350">
              <a:spcBef>
                <a:spcPts val="575"/>
              </a:spcBef>
              <a:buClr>
                <a:schemeClr val="accent1"/>
              </a:buClr>
              <a:buSzPct val="85000"/>
            </a:pPr>
            <a:endParaRPr lang="en-US" sz="2600">
              <a:latin typeface="Perpetua" pitchFamily="18" charset="0"/>
            </a:endParaRPr>
          </a:p>
        </p:txBody>
      </p:sp>
      <p:sp>
        <p:nvSpPr>
          <p:cNvPr id="27653" name="Content Placeholder 2"/>
          <p:cNvSpPr txBox="1">
            <a:spLocks/>
          </p:cNvSpPr>
          <p:nvPr/>
        </p:nvSpPr>
        <p:spPr bwMode="auto">
          <a:xfrm>
            <a:off x="228600" y="5486400"/>
            <a:ext cx="3657600" cy="990600"/>
          </a:xfrm>
          <a:prstGeom prst="rect">
            <a:avLst/>
          </a:prstGeom>
          <a:blipFill dpi="0" rotWithShape="1">
            <a:blip r:embed="rId2"/>
            <a:srcRect/>
            <a:tile tx="0" ty="0" sx="100000" sy="100000" flip="none" algn="tl"/>
          </a:blip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c. What is the implied population? </a:t>
            </a:r>
          </a:p>
        </p:txBody>
      </p:sp>
      <p:sp>
        <p:nvSpPr>
          <p:cNvPr id="9" name="Right Arrow 8"/>
          <p:cNvSpPr/>
          <p:nvPr/>
        </p:nvSpPr>
        <p:spPr>
          <a:xfrm>
            <a:off x="4191000" y="37338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ight Arrow 9"/>
          <p:cNvSpPr/>
          <p:nvPr/>
        </p:nvSpPr>
        <p:spPr>
          <a:xfrm>
            <a:off x="4191000" y="46482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ight Arrow 10"/>
          <p:cNvSpPr/>
          <p:nvPr/>
        </p:nvSpPr>
        <p:spPr>
          <a:xfrm>
            <a:off x="4191000" y="57150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Content Placeholder 2"/>
          <p:cNvSpPr txBox="1">
            <a:spLocks/>
          </p:cNvSpPr>
          <p:nvPr/>
        </p:nvSpPr>
        <p:spPr bwMode="auto">
          <a:xfrm>
            <a:off x="5181600" y="3429000"/>
            <a:ext cx="3657600" cy="920750"/>
          </a:xfrm>
          <a:prstGeom prst="rect">
            <a:avLst/>
          </a:prstGeom>
          <a:blipFill dpi="0" rotWithShape="1">
            <a:blip r:embed="rId3"/>
            <a:srcRect/>
            <a:tile tx="0" ty="0" sx="100000" sy="100000" flip="none" algn="tl"/>
          </a:blipFill>
          <a:ln w="9525">
            <a:noFill/>
            <a:miter lim="800000"/>
            <a:headEnd/>
            <a:tailEnd/>
          </a:ln>
        </p:spPr>
        <p:txBody>
          <a:bodyPr/>
          <a:lstStyle/>
          <a:p>
            <a:pPr marL="514350" indent="-514350">
              <a:spcBef>
                <a:spcPts val="575"/>
              </a:spcBef>
              <a:buClr>
                <a:schemeClr val="accent1"/>
              </a:buClr>
              <a:buSzPct val="85000"/>
            </a:pPr>
            <a:r>
              <a:rPr lang="en-US" sz="2600">
                <a:latin typeface="Perpetua" pitchFamily="18" charset="0"/>
              </a:rPr>
              <a:t>Time interval between check arrival and clearance.</a:t>
            </a:r>
          </a:p>
        </p:txBody>
      </p:sp>
      <p:sp>
        <p:nvSpPr>
          <p:cNvPr id="13" name="Content Placeholder 2"/>
          <p:cNvSpPr txBox="1">
            <a:spLocks/>
          </p:cNvSpPr>
          <p:nvPr/>
        </p:nvSpPr>
        <p:spPr>
          <a:xfrm>
            <a:off x="5181600" y="4572000"/>
            <a:ext cx="3657600" cy="460375"/>
          </a:xfrm>
          <a:prstGeom prst="rect">
            <a:avLst/>
          </a:prstGeom>
          <a:blipFill>
            <a:blip r:embed="rId3" cstate="print"/>
            <a:tile tx="0" ty="0" sx="100000" sy="100000" flip="none" algn="tl"/>
          </a:blipFill>
        </p:spPr>
        <p:txBody>
          <a:bodyPr>
            <a:normAutofit lnSpcReduction="10000"/>
          </a:bodyPr>
          <a:lstStyle/>
          <a:p>
            <a:pPr marL="514350" indent="-514350" fontAlgn="auto">
              <a:spcBef>
                <a:spcPts val="580"/>
              </a:spcBef>
              <a:spcAft>
                <a:spcPts val="0"/>
              </a:spcAft>
              <a:buClr>
                <a:schemeClr val="accent1"/>
              </a:buClr>
              <a:buSzPct val="85000"/>
              <a:defRPr/>
            </a:pPr>
            <a:r>
              <a:rPr lang="en-US" sz="2600" dirty="0">
                <a:latin typeface="+mn-lt"/>
              </a:rPr>
              <a:t>Quantitative</a:t>
            </a:r>
          </a:p>
        </p:txBody>
      </p:sp>
      <p:sp>
        <p:nvSpPr>
          <p:cNvPr id="14" name="Content Placeholder 2"/>
          <p:cNvSpPr txBox="1">
            <a:spLocks/>
          </p:cNvSpPr>
          <p:nvPr/>
        </p:nvSpPr>
        <p:spPr>
          <a:xfrm>
            <a:off x="5181600" y="5181600"/>
            <a:ext cx="3657600" cy="1447800"/>
          </a:xfrm>
          <a:prstGeom prst="rect">
            <a:avLst/>
          </a:prstGeom>
          <a:blipFill>
            <a:blip r:embed="rId3" cstate="print"/>
            <a:tile tx="0" ty="0" sx="100000" sy="100000" flip="none" algn="tl"/>
          </a:blipFill>
        </p:spPr>
        <p:txBody>
          <a:bodyPr>
            <a:normAutofit fontScale="92500" lnSpcReduction="10000"/>
          </a:bodyPr>
          <a:lstStyle/>
          <a:p>
            <a:pPr marL="514350" indent="-514350" fontAlgn="auto">
              <a:spcBef>
                <a:spcPts val="580"/>
              </a:spcBef>
              <a:spcAft>
                <a:spcPts val="0"/>
              </a:spcAft>
              <a:buClr>
                <a:schemeClr val="accent1"/>
              </a:buClr>
              <a:buSzPct val="85000"/>
              <a:defRPr/>
            </a:pPr>
            <a:r>
              <a:rPr lang="en-US" sz="2600" dirty="0">
                <a:latin typeface="+mn-lt"/>
              </a:rPr>
              <a:t>Time interval between check arrival and clearance of all checks from offices in the five-state region.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2"/>
                                        </p:tgtEl>
                                        <p:attrNameLst>
                                          <p:attrName>style.visibility</p:attrName>
                                        </p:attrNameLst>
                                      </p:cBhvr>
                                      <p:to>
                                        <p:strVal val="visible"/>
                                      </p:to>
                                    </p:set>
                                    <p:anim calcmode="discrete" valueType="clr">
                                      <p:cBhvr override="childStyle">
                                        <p:cTn id="13" dur="50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2"/>
                                        </p:tgtEl>
                                        <p:attrNameLst>
                                          <p:attrName>fillcolor</p:attrName>
                                        </p:attrNameLst>
                                      </p:cBhvr>
                                      <p:tavLst>
                                        <p:tav tm="0">
                                          <p:val>
                                            <p:clrVal>
                                              <a:schemeClr val="accent2"/>
                                            </p:clrVal>
                                          </p:val>
                                        </p:tav>
                                        <p:tav tm="50000">
                                          <p:val>
                                            <p:clrVal>
                                              <a:schemeClr val="hlink"/>
                                            </p:clrVal>
                                          </p:val>
                                        </p:tav>
                                      </p:tavLst>
                                    </p:anim>
                                    <p:set>
                                      <p:cBhvr>
                                        <p:cTn id="15" dur="500"/>
                                        <p:tgtEl>
                                          <p:spTgt spid="12"/>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1000" fill="hold"/>
                                        <p:tgtEl>
                                          <p:spTgt spid="10"/>
                                        </p:tgtEl>
                                        <p:attrNameLst>
                                          <p:attrName>ppt_x</p:attrName>
                                        </p:attrNameLst>
                                      </p:cBhvr>
                                      <p:tavLst>
                                        <p:tav tm="0">
                                          <p:val>
                                            <p:strVal val="0-#ppt_w/2"/>
                                          </p:val>
                                        </p:tav>
                                        <p:tav tm="100000">
                                          <p:val>
                                            <p:strVal val="#ppt_x"/>
                                          </p:val>
                                        </p:tav>
                                      </p:tavLst>
                                    </p:anim>
                                    <p:anim calcmode="lin" valueType="num">
                                      <p:cBhvr additive="base">
                                        <p:cTn id="21"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13"/>
                                        </p:tgtEl>
                                        <p:attrNameLst>
                                          <p:attrName>style.visibility</p:attrName>
                                        </p:attrNameLst>
                                      </p:cBhvr>
                                      <p:to>
                                        <p:strVal val="visible"/>
                                      </p:to>
                                    </p:set>
                                    <p:anim calcmode="discrete" valueType="clr">
                                      <p:cBhvr override="childStyle">
                                        <p:cTn id="26" dur="50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27" dur="500"/>
                                        <p:tgtEl>
                                          <p:spTgt spid="13"/>
                                        </p:tgtEl>
                                        <p:attrNameLst>
                                          <p:attrName>fillcolor</p:attrName>
                                        </p:attrNameLst>
                                      </p:cBhvr>
                                      <p:tavLst>
                                        <p:tav tm="0">
                                          <p:val>
                                            <p:clrVal>
                                              <a:schemeClr val="accent2"/>
                                            </p:clrVal>
                                          </p:val>
                                        </p:tav>
                                        <p:tav tm="50000">
                                          <p:val>
                                            <p:clrVal>
                                              <a:schemeClr val="hlink"/>
                                            </p:clrVal>
                                          </p:val>
                                        </p:tav>
                                      </p:tavLst>
                                    </p:anim>
                                    <p:set>
                                      <p:cBhvr>
                                        <p:cTn id="28" dur="500"/>
                                        <p:tgtEl>
                                          <p:spTgt spid="13"/>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1000" fill="hold"/>
                                        <p:tgtEl>
                                          <p:spTgt spid="11"/>
                                        </p:tgtEl>
                                        <p:attrNameLst>
                                          <p:attrName>ppt_x</p:attrName>
                                        </p:attrNameLst>
                                      </p:cBhvr>
                                      <p:tavLst>
                                        <p:tav tm="0">
                                          <p:val>
                                            <p:strVal val="0-#ppt_w/2"/>
                                          </p:val>
                                        </p:tav>
                                        <p:tav tm="100000">
                                          <p:val>
                                            <p:strVal val="#ppt_x"/>
                                          </p:val>
                                        </p:tav>
                                      </p:tavLst>
                                    </p:anim>
                                    <p:anim calcmode="lin" valueType="num">
                                      <p:cBhvr additive="base">
                                        <p:cTn id="34"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4"/>
                                        </p:tgtEl>
                                        <p:attrNameLst>
                                          <p:attrName>style.visibility</p:attrName>
                                        </p:attrNameLst>
                                      </p:cBhvr>
                                      <p:to>
                                        <p:strVal val="visible"/>
                                      </p:to>
                                    </p:set>
                                    <p:anim calcmode="discrete" valueType="clr">
                                      <p:cBhvr override="childStyle">
                                        <p:cTn id="39" dur="50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40" dur="500"/>
                                        <p:tgtEl>
                                          <p:spTgt spid="14"/>
                                        </p:tgtEl>
                                        <p:attrNameLst>
                                          <p:attrName>fillcolor</p:attrName>
                                        </p:attrNameLst>
                                      </p:cBhvr>
                                      <p:tavLst>
                                        <p:tav tm="0">
                                          <p:val>
                                            <p:clrVal>
                                              <a:schemeClr val="accent2"/>
                                            </p:clrVal>
                                          </p:val>
                                        </p:tav>
                                        <p:tav tm="50000">
                                          <p:val>
                                            <p:clrVal>
                                              <a:schemeClr val="hlink"/>
                                            </p:clrVal>
                                          </p:val>
                                        </p:tav>
                                      </p:tavLst>
                                    </p:anim>
                                    <p:set>
                                      <p:cBhvr>
                                        <p:cTn id="41" dur="500"/>
                                        <p:tgtEl>
                                          <p:spTgt spid="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28600" y="0"/>
            <a:ext cx="7772400" cy="639763"/>
          </a:xfrm>
        </p:spPr>
        <p:txBody>
          <a:bodyPr/>
          <a:lstStyle/>
          <a:p>
            <a:r>
              <a:rPr lang="en-US" sz="3200" smtClean="0"/>
              <a:t>H. Levels of Measurement</a:t>
            </a:r>
          </a:p>
        </p:txBody>
      </p:sp>
      <p:pic>
        <p:nvPicPr>
          <p:cNvPr id="1026" name="Picture 2"/>
          <p:cNvPicPr>
            <a:picLocks noChangeAspect="1" noChangeArrowheads="1"/>
          </p:cNvPicPr>
          <p:nvPr/>
        </p:nvPicPr>
        <p:blipFill>
          <a:blip r:embed="rId2"/>
          <a:srcRect/>
          <a:stretch>
            <a:fillRect/>
          </a:stretch>
        </p:blipFill>
        <p:spPr bwMode="auto">
          <a:xfrm>
            <a:off x="88900" y="920750"/>
            <a:ext cx="4106863" cy="5632450"/>
          </a:xfrm>
          <a:prstGeom prst="rect">
            <a:avLst/>
          </a:prstGeom>
          <a:noFill/>
          <a:ln w="9525">
            <a:noFill/>
            <a:miter lim="800000"/>
            <a:headEnd/>
            <a:tailEnd/>
          </a:ln>
        </p:spPr>
      </p:pic>
      <p:sp>
        <p:nvSpPr>
          <p:cNvPr id="6" name="Cloud Callout 5"/>
          <p:cNvSpPr/>
          <p:nvPr/>
        </p:nvSpPr>
        <p:spPr>
          <a:xfrm>
            <a:off x="3657600" y="598488"/>
            <a:ext cx="5486400" cy="1752600"/>
          </a:xfrm>
          <a:prstGeom prst="cloudCallout">
            <a:avLst>
              <a:gd name="adj1" fmla="val -60708"/>
              <a:gd name="adj2" fmla="val 57152"/>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schemeClr val="tx1"/>
                </a:solidFill>
              </a:rPr>
              <a:t>It is like the interval level, but it includes an inherent zero as a starting point of all measurements.</a:t>
            </a:r>
            <a:endParaRPr lang="en-US" sz="2800" dirty="0">
              <a:solidFill>
                <a:schemeClr val="tx1"/>
              </a:solidFill>
            </a:endParaRPr>
          </a:p>
        </p:txBody>
      </p:sp>
      <p:sp>
        <p:nvSpPr>
          <p:cNvPr id="8" name="Rectangular Callout 7"/>
          <p:cNvSpPr/>
          <p:nvPr/>
        </p:nvSpPr>
        <p:spPr>
          <a:xfrm>
            <a:off x="3733800" y="2362200"/>
            <a:ext cx="5105400" cy="1676400"/>
          </a:xfrm>
          <a:prstGeom prst="wedgeRectCallout">
            <a:avLst>
              <a:gd name="adj1" fmla="val -57915"/>
              <a:gd name="adj2" fmla="val 2332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solidFill>
            </a:endParaRPr>
          </a:p>
          <a:p>
            <a:pPr algn="ctr" fontAlgn="auto">
              <a:spcBef>
                <a:spcPts val="0"/>
              </a:spcBef>
              <a:spcAft>
                <a:spcPts val="0"/>
              </a:spcAft>
              <a:defRPr/>
            </a:pPr>
            <a:r>
              <a:rPr lang="en-US" sz="2800" dirty="0">
                <a:solidFill>
                  <a:schemeClr val="tx1"/>
                </a:solidFill>
              </a:rPr>
              <a:t>It is like the ordinal level, but it has the additional property that meaningful differences between data values can be computed.</a:t>
            </a:r>
          </a:p>
          <a:p>
            <a:pPr algn="ctr" fontAlgn="auto">
              <a:spcBef>
                <a:spcPts val="0"/>
              </a:spcBef>
              <a:spcAft>
                <a:spcPts val="0"/>
              </a:spcAft>
              <a:defRPr/>
            </a:pPr>
            <a:endParaRPr lang="en-US" sz="2800" dirty="0"/>
          </a:p>
        </p:txBody>
      </p:sp>
      <p:sp>
        <p:nvSpPr>
          <p:cNvPr id="9" name="Rounded Rectangular Callout 8"/>
          <p:cNvSpPr/>
          <p:nvPr/>
        </p:nvSpPr>
        <p:spPr>
          <a:xfrm>
            <a:off x="4114800" y="4114800"/>
            <a:ext cx="4724400" cy="1066800"/>
          </a:xfrm>
          <a:prstGeom prst="wedgeRoundRectCallout">
            <a:avLst>
              <a:gd name="adj1" fmla="val -59947"/>
              <a:gd name="adj2" fmla="val 81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Data at this level may be arrange in some order.</a:t>
            </a:r>
            <a:endParaRPr lang="en-US" sz="2800" dirty="0"/>
          </a:p>
        </p:txBody>
      </p:sp>
      <p:sp>
        <p:nvSpPr>
          <p:cNvPr id="10" name="Line Callout 1 9"/>
          <p:cNvSpPr/>
          <p:nvPr/>
        </p:nvSpPr>
        <p:spPr>
          <a:xfrm>
            <a:off x="4419600" y="5334000"/>
            <a:ext cx="4419600" cy="1219200"/>
          </a:xfrm>
          <a:prstGeom prst="borderCallout1">
            <a:avLst>
              <a:gd name="adj1" fmla="val 44102"/>
              <a:gd name="adj2" fmla="val 283"/>
              <a:gd name="adj3" fmla="val 47360"/>
              <a:gd name="adj4" fmla="val -10444"/>
            </a:avLst>
          </a:prstGeom>
          <a:solidFill>
            <a:srgbClr val="FFC000"/>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schemeClr val="tx1"/>
                </a:solidFill>
              </a:rPr>
              <a:t>“Name Only”. Data at this level of measurement consists of “names only” or qualities.</a:t>
            </a:r>
            <a:endParaRPr lang="en-US" sz="2800"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edg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80">
                                          <p:stCondLst>
                                            <p:cond delay="0"/>
                                          </p:stCondLst>
                                        </p:cTn>
                                        <p:tgtEl>
                                          <p:spTgt spid="10"/>
                                        </p:tgtEl>
                                      </p:cBhvr>
                                    </p:animEffect>
                                    <p:anim calcmode="lin" valueType="num">
                                      <p:cBhvr>
                                        <p:cTn id="1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8" dur="26">
                                          <p:stCondLst>
                                            <p:cond delay="650"/>
                                          </p:stCondLst>
                                        </p:cTn>
                                        <p:tgtEl>
                                          <p:spTgt spid="10"/>
                                        </p:tgtEl>
                                      </p:cBhvr>
                                      <p:to x="100000" y="60000"/>
                                    </p:animScale>
                                    <p:animScale>
                                      <p:cBhvr>
                                        <p:cTn id="19" dur="166" decel="50000">
                                          <p:stCondLst>
                                            <p:cond delay="676"/>
                                          </p:stCondLst>
                                        </p:cTn>
                                        <p:tgtEl>
                                          <p:spTgt spid="10"/>
                                        </p:tgtEl>
                                      </p:cBhvr>
                                      <p:to x="100000" y="100000"/>
                                    </p:animScale>
                                    <p:animScale>
                                      <p:cBhvr>
                                        <p:cTn id="20" dur="26">
                                          <p:stCondLst>
                                            <p:cond delay="1312"/>
                                          </p:stCondLst>
                                        </p:cTn>
                                        <p:tgtEl>
                                          <p:spTgt spid="10"/>
                                        </p:tgtEl>
                                      </p:cBhvr>
                                      <p:to x="100000" y="80000"/>
                                    </p:animScale>
                                    <p:animScale>
                                      <p:cBhvr>
                                        <p:cTn id="21" dur="166" decel="50000">
                                          <p:stCondLst>
                                            <p:cond delay="1338"/>
                                          </p:stCondLst>
                                        </p:cTn>
                                        <p:tgtEl>
                                          <p:spTgt spid="10"/>
                                        </p:tgtEl>
                                      </p:cBhvr>
                                      <p:to x="100000" y="100000"/>
                                    </p:animScale>
                                    <p:animScale>
                                      <p:cBhvr>
                                        <p:cTn id="22" dur="26">
                                          <p:stCondLst>
                                            <p:cond delay="1642"/>
                                          </p:stCondLst>
                                        </p:cTn>
                                        <p:tgtEl>
                                          <p:spTgt spid="10"/>
                                        </p:tgtEl>
                                      </p:cBhvr>
                                      <p:to x="100000" y="90000"/>
                                    </p:animScale>
                                    <p:animScale>
                                      <p:cBhvr>
                                        <p:cTn id="23" dur="166" decel="50000">
                                          <p:stCondLst>
                                            <p:cond delay="1668"/>
                                          </p:stCondLst>
                                        </p:cTn>
                                        <p:tgtEl>
                                          <p:spTgt spid="10"/>
                                        </p:tgtEl>
                                      </p:cBhvr>
                                      <p:to x="100000" y="100000"/>
                                    </p:animScale>
                                    <p:animScale>
                                      <p:cBhvr>
                                        <p:cTn id="24" dur="26">
                                          <p:stCondLst>
                                            <p:cond delay="1808"/>
                                          </p:stCondLst>
                                        </p:cTn>
                                        <p:tgtEl>
                                          <p:spTgt spid="10"/>
                                        </p:tgtEl>
                                      </p:cBhvr>
                                      <p:to x="100000" y="95000"/>
                                    </p:animScale>
                                    <p:animScale>
                                      <p:cBhvr>
                                        <p:cTn id="25" dur="166" decel="50000">
                                          <p:stCondLst>
                                            <p:cond delay="1834"/>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80">
                                          <p:stCondLst>
                                            <p:cond delay="0"/>
                                          </p:stCondLst>
                                        </p:cTn>
                                        <p:tgtEl>
                                          <p:spTgt spid="9"/>
                                        </p:tgtEl>
                                      </p:cBhvr>
                                    </p:animEffect>
                                    <p:anim calcmode="lin" valueType="num">
                                      <p:cBhvr>
                                        <p:cTn id="3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6" dur="26">
                                          <p:stCondLst>
                                            <p:cond delay="650"/>
                                          </p:stCondLst>
                                        </p:cTn>
                                        <p:tgtEl>
                                          <p:spTgt spid="9"/>
                                        </p:tgtEl>
                                      </p:cBhvr>
                                      <p:to x="100000" y="60000"/>
                                    </p:animScale>
                                    <p:animScale>
                                      <p:cBhvr>
                                        <p:cTn id="37" dur="166" decel="50000">
                                          <p:stCondLst>
                                            <p:cond delay="676"/>
                                          </p:stCondLst>
                                        </p:cTn>
                                        <p:tgtEl>
                                          <p:spTgt spid="9"/>
                                        </p:tgtEl>
                                      </p:cBhvr>
                                      <p:to x="100000" y="100000"/>
                                    </p:animScale>
                                    <p:animScale>
                                      <p:cBhvr>
                                        <p:cTn id="38" dur="26">
                                          <p:stCondLst>
                                            <p:cond delay="1312"/>
                                          </p:stCondLst>
                                        </p:cTn>
                                        <p:tgtEl>
                                          <p:spTgt spid="9"/>
                                        </p:tgtEl>
                                      </p:cBhvr>
                                      <p:to x="100000" y="80000"/>
                                    </p:animScale>
                                    <p:animScale>
                                      <p:cBhvr>
                                        <p:cTn id="39" dur="166" decel="50000">
                                          <p:stCondLst>
                                            <p:cond delay="1338"/>
                                          </p:stCondLst>
                                        </p:cTn>
                                        <p:tgtEl>
                                          <p:spTgt spid="9"/>
                                        </p:tgtEl>
                                      </p:cBhvr>
                                      <p:to x="100000" y="100000"/>
                                    </p:animScale>
                                    <p:animScale>
                                      <p:cBhvr>
                                        <p:cTn id="40" dur="26">
                                          <p:stCondLst>
                                            <p:cond delay="1642"/>
                                          </p:stCondLst>
                                        </p:cTn>
                                        <p:tgtEl>
                                          <p:spTgt spid="9"/>
                                        </p:tgtEl>
                                      </p:cBhvr>
                                      <p:to x="100000" y="90000"/>
                                    </p:animScale>
                                    <p:animScale>
                                      <p:cBhvr>
                                        <p:cTn id="41" dur="166" decel="50000">
                                          <p:stCondLst>
                                            <p:cond delay="1668"/>
                                          </p:stCondLst>
                                        </p:cTn>
                                        <p:tgtEl>
                                          <p:spTgt spid="9"/>
                                        </p:tgtEl>
                                      </p:cBhvr>
                                      <p:to x="100000" y="100000"/>
                                    </p:animScale>
                                    <p:animScale>
                                      <p:cBhvr>
                                        <p:cTn id="42" dur="26">
                                          <p:stCondLst>
                                            <p:cond delay="1808"/>
                                          </p:stCondLst>
                                        </p:cTn>
                                        <p:tgtEl>
                                          <p:spTgt spid="9"/>
                                        </p:tgtEl>
                                      </p:cBhvr>
                                      <p:to x="100000" y="95000"/>
                                    </p:animScale>
                                    <p:animScale>
                                      <p:cBhvr>
                                        <p:cTn id="43" dur="166" decel="50000">
                                          <p:stCondLst>
                                            <p:cond delay="1834"/>
                                          </p:stCondLst>
                                        </p:cTn>
                                        <p:tgtEl>
                                          <p:spTgt spid="9"/>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80">
                                          <p:stCondLst>
                                            <p:cond delay="0"/>
                                          </p:stCondLst>
                                        </p:cTn>
                                        <p:tgtEl>
                                          <p:spTgt spid="8"/>
                                        </p:tgtEl>
                                      </p:cBhvr>
                                    </p:animEffect>
                                    <p:anim calcmode="lin" valueType="num">
                                      <p:cBhvr>
                                        <p:cTn id="4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4" dur="26">
                                          <p:stCondLst>
                                            <p:cond delay="650"/>
                                          </p:stCondLst>
                                        </p:cTn>
                                        <p:tgtEl>
                                          <p:spTgt spid="8"/>
                                        </p:tgtEl>
                                      </p:cBhvr>
                                      <p:to x="100000" y="60000"/>
                                    </p:animScale>
                                    <p:animScale>
                                      <p:cBhvr>
                                        <p:cTn id="55" dur="166" decel="50000">
                                          <p:stCondLst>
                                            <p:cond delay="676"/>
                                          </p:stCondLst>
                                        </p:cTn>
                                        <p:tgtEl>
                                          <p:spTgt spid="8"/>
                                        </p:tgtEl>
                                      </p:cBhvr>
                                      <p:to x="100000" y="100000"/>
                                    </p:animScale>
                                    <p:animScale>
                                      <p:cBhvr>
                                        <p:cTn id="56" dur="26">
                                          <p:stCondLst>
                                            <p:cond delay="1312"/>
                                          </p:stCondLst>
                                        </p:cTn>
                                        <p:tgtEl>
                                          <p:spTgt spid="8"/>
                                        </p:tgtEl>
                                      </p:cBhvr>
                                      <p:to x="100000" y="80000"/>
                                    </p:animScale>
                                    <p:animScale>
                                      <p:cBhvr>
                                        <p:cTn id="57" dur="166" decel="50000">
                                          <p:stCondLst>
                                            <p:cond delay="1338"/>
                                          </p:stCondLst>
                                        </p:cTn>
                                        <p:tgtEl>
                                          <p:spTgt spid="8"/>
                                        </p:tgtEl>
                                      </p:cBhvr>
                                      <p:to x="100000" y="100000"/>
                                    </p:animScale>
                                    <p:animScale>
                                      <p:cBhvr>
                                        <p:cTn id="58" dur="26">
                                          <p:stCondLst>
                                            <p:cond delay="1642"/>
                                          </p:stCondLst>
                                        </p:cTn>
                                        <p:tgtEl>
                                          <p:spTgt spid="8"/>
                                        </p:tgtEl>
                                      </p:cBhvr>
                                      <p:to x="100000" y="90000"/>
                                    </p:animScale>
                                    <p:animScale>
                                      <p:cBhvr>
                                        <p:cTn id="59" dur="166" decel="50000">
                                          <p:stCondLst>
                                            <p:cond delay="1668"/>
                                          </p:stCondLst>
                                        </p:cTn>
                                        <p:tgtEl>
                                          <p:spTgt spid="8"/>
                                        </p:tgtEl>
                                      </p:cBhvr>
                                      <p:to x="100000" y="100000"/>
                                    </p:animScale>
                                    <p:animScale>
                                      <p:cBhvr>
                                        <p:cTn id="60" dur="26">
                                          <p:stCondLst>
                                            <p:cond delay="1808"/>
                                          </p:stCondLst>
                                        </p:cTn>
                                        <p:tgtEl>
                                          <p:spTgt spid="8"/>
                                        </p:tgtEl>
                                      </p:cBhvr>
                                      <p:to x="100000" y="95000"/>
                                    </p:animScale>
                                    <p:animScale>
                                      <p:cBhvr>
                                        <p:cTn id="61" dur="166" decel="50000">
                                          <p:stCondLst>
                                            <p:cond delay="1834"/>
                                          </p:stCondLst>
                                        </p:cTn>
                                        <p:tgtEl>
                                          <p:spTgt spid="8"/>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ipe(down)">
                                      <p:cBhvr>
                                        <p:cTn id="66" dur="580">
                                          <p:stCondLst>
                                            <p:cond delay="0"/>
                                          </p:stCondLst>
                                        </p:cTn>
                                        <p:tgtEl>
                                          <p:spTgt spid="6"/>
                                        </p:tgtEl>
                                      </p:cBhvr>
                                    </p:animEffect>
                                    <p:anim calcmode="lin" valueType="num">
                                      <p:cBhvr>
                                        <p:cTn id="6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72" dur="26">
                                          <p:stCondLst>
                                            <p:cond delay="650"/>
                                          </p:stCondLst>
                                        </p:cTn>
                                        <p:tgtEl>
                                          <p:spTgt spid="6"/>
                                        </p:tgtEl>
                                      </p:cBhvr>
                                      <p:to x="100000" y="60000"/>
                                    </p:animScale>
                                    <p:animScale>
                                      <p:cBhvr>
                                        <p:cTn id="73" dur="166" decel="50000">
                                          <p:stCondLst>
                                            <p:cond delay="676"/>
                                          </p:stCondLst>
                                        </p:cTn>
                                        <p:tgtEl>
                                          <p:spTgt spid="6"/>
                                        </p:tgtEl>
                                      </p:cBhvr>
                                      <p:to x="100000" y="100000"/>
                                    </p:animScale>
                                    <p:animScale>
                                      <p:cBhvr>
                                        <p:cTn id="74" dur="26">
                                          <p:stCondLst>
                                            <p:cond delay="1312"/>
                                          </p:stCondLst>
                                        </p:cTn>
                                        <p:tgtEl>
                                          <p:spTgt spid="6"/>
                                        </p:tgtEl>
                                      </p:cBhvr>
                                      <p:to x="100000" y="80000"/>
                                    </p:animScale>
                                    <p:animScale>
                                      <p:cBhvr>
                                        <p:cTn id="75" dur="166" decel="50000">
                                          <p:stCondLst>
                                            <p:cond delay="1338"/>
                                          </p:stCondLst>
                                        </p:cTn>
                                        <p:tgtEl>
                                          <p:spTgt spid="6"/>
                                        </p:tgtEl>
                                      </p:cBhvr>
                                      <p:to x="100000" y="100000"/>
                                    </p:animScale>
                                    <p:animScale>
                                      <p:cBhvr>
                                        <p:cTn id="76" dur="26">
                                          <p:stCondLst>
                                            <p:cond delay="1642"/>
                                          </p:stCondLst>
                                        </p:cTn>
                                        <p:tgtEl>
                                          <p:spTgt spid="6"/>
                                        </p:tgtEl>
                                      </p:cBhvr>
                                      <p:to x="100000" y="90000"/>
                                    </p:animScale>
                                    <p:animScale>
                                      <p:cBhvr>
                                        <p:cTn id="77" dur="166" decel="50000">
                                          <p:stCondLst>
                                            <p:cond delay="1668"/>
                                          </p:stCondLst>
                                        </p:cTn>
                                        <p:tgtEl>
                                          <p:spTgt spid="6"/>
                                        </p:tgtEl>
                                      </p:cBhvr>
                                      <p:to x="100000" y="100000"/>
                                    </p:animScale>
                                    <p:animScale>
                                      <p:cBhvr>
                                        <p:cTn id="78" dur="26">
                                          <p:stCondLst>
                                            <p:cond delay="1808"/>
                                          </p:stCondLst>
                                        </p:cTn>
                                        <p:tgtEl>
                                          <p:spTgt spid="6"/>
                                        </p:tgtEl>
                                      </p:cBhvr>
                                      <p:to x="100000" y="95000"/>
                                    </p:animScale>
                                    <p:animScale>
                                      <p:cBhvr>
                                        <p:cTn id="79"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8305800" cy="1066800"/>
          </a:xfrm>
          <a:solidFill>
            <a:srgbClr val="FFFF00"/>
          </a:solidFill>
        </p:spPr>
        <p:txBody>
          <a:bodyPr/>
          <a:lstStyle/>
          <a:p>
            <a:pPr>
              <a:buFont typeface="Wingdings 2" pitchFamily="18" charset="2"/>
              <a:buNone/>
            </a:pPr>
            <a:r>
              <a:rPr lang="en-US" sz="2800" smtClean="0"/>
              <a:t>Level I: Nominal</a:t>
            </a:r>
          </a:p>
          <a:p>
            <a:pPr>
              <a:buFont typeface="Wingdings 2" pitchFamily="18" charset="2"/>
              <a:buNone/>
            </a:pPr>
            <a:r>
              <a:rPr lang="en-US" sz="2800" smtClean="0"/>
              <a:t>		We can put the data into categories.</a:t>
            </a:r>
          </a:p>
        </p:txBody>
      </p:sp>
      <p:sp>
        <p:nvSpPr>
          <p:cNvPr id="4" name="Content Placeholder 2"/>
          <p:cNvSpPr txBox="1">
            <a:spLocks/>
          </p:cNvSpPr>
          <p:nvPr/>
        </p:nvSpPr>
        <p:spPr>
          <a:xfrm>
            <a:off x="381000" y="1320800"/>
            <a:ext cx="8305800" cy="1447800"/>
          </a:xfrm>
          <a:prstGeom prst="rect">
            <a:avLst/>
          </a:prstGeom>
          <a:solidFill>
            <a:srgbClr val="92D050"/>
          </a:solidFill>
        </p:spPr>
        <p:txBody>
          <a:bodyPr>
            <a:normAutofit fontScale="92500" lnSpcReduction="2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Level II: Ordinal</a:t>
            </a:r>
          </a:p>
          <a:p>
            <a:pPr marL="274320" indent="-274320" fontAlgn="auto">
              <a:spcBef>
                <a:spcPts val="580"/>
              </a:spcBef>
              <a:spcAft>
                <a:spcPts val="0"/>
              </a:spcAft>
              <a:buClr>
                <a:schemeClr val="accent1"/>
              </a:buClr>
              <a:buSzPct val="85000"/>
              <a:buFont typeface="Wingdings 2"/>
              <a:buNone/>
              <a:defRPr/>
            </a:pPr>
            <a:r>
              <a:rPr lang="en-US" sz="2800" dirty="0">
                <a:latin typeface="+mn-lt"/>
              </a:rPr>
              <a:t>		We can order the data from smallest to largest or from worst to best. Each data value can be compared with another data value.</a:t>
            </a:r>
            <a:endParaRPr lang="en-US" sz="2800" dirty="0">
              <a:latin typeface="+mn-lt"/>
            </a:endParaRPr>
          </a:p>
        </p:txBody>
      </p:sp>
      <p:sp>
        <p:nvSpPr>
          <p:cNvPr id="5" name="Content Placeholder 2"/>
          <p:cNvSpPr txBox="1">
            <a:spLocks/>
          </p:cNvSpPr>
          <p:nvPr/>
        </p:nvSpPr>
        <p:spPr>
          <a:xfrm>
            <a:off x="381000" y="2743200"/>
            <a:ext cx="8305800" cy="2133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92500" lnSpcReduction="2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Level III: Interval</a:t>
            </a:r>
          </a:p>
          <a:p>
            <a:pPr marL="274320" indent="-274320" fontAlgn="auto">
              <a:spcBef>
                <a:spcPts val="580"/>
              </a:spcBef>
              <a:spcAft>
                <a:spcPts val="0"/>
              </a:spcAft>
              <a:buClr>
                <a:schemeClr val="accent1"/>
              </a:buClr>
              <a:buSzPct val="85000"/>
              <a:buFont typeface="Wingdings 2"/>
              <a:buNone/>
              <a:defRPr/>
            </a:pPr>
            <a:r>
              <a:rPr lang="en-US" sz="2800" dirty="0">
                <a:latin typeface="+mn-lt"/>
              </a:rPr>
              <a:t>		We can order the data and also take the differences between data values. At this level, it makes sense to compare the differences between data values. For instance, we can say that one data value is 5 more than the other or we can say 12 less than another data value.</a:t>
            </a:r>
            <a:endParaRPr lang="en-US" sz="2800" dirty="0">
              <a:latin typeface="+mn-lt"/>
            </a:endParaRPr>
          </a:p>
        </p:txBody>
      </p:sp>
      <p:sp>
        <p:nvSpPr>
          <p:cNvPr id="6" name="Content Placeholder 2"/>
          <p:cNvSpPr txBox="1">
            <a:spLocks/>
          </p:cNvSpPr>
          <p:nvPr/>
        </p:nvSpPr>
        <p:spPr bwMode="auto">
          <a:xfrm>
            <a:off x="381000" y="4800600"/>
            <a:ext cx="8305800" cy="1905000"/>
          </a:xfrm>
          <a:prstGeom prst="rect">
            <a:avLst/>
          </a:prstGeom>
          <a:blipFill dpi="0" rotWithShape="1">
            <a:blip r:embed="rId2"/>
            <a:srcRect/>
            <a:tile tx="0" ty="0" sx="100000" sy="100000" flip="none" algn="tl"/>
          </a:blip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Level IV: Ratio</a:t>
            </a:r>
          </a:p>
          <a:p>
            <a:pPr marL="273050" indent="-273050">
              <a:spcBef>
                <a:spcPts val="575"/>
              </a:spcBef>
              <a:buClr>
                <a:schemeClr val="accent1"/>
              </a:buClr>
              <a:buSzPct val="85000"/>
              <a:buFont typeface="Wingdings 2" pitchFamily="18" charset="2"/>
              <a:buNone/>
            </a:pPr>
            <a:r>
              <a:rPr lang="en-US" sz="2800">
                <a:latin typeface="Perpetua" pitchFamily="18" charset="0"/>
              </a:rPr>
              <a:t>		We can order the data, take differences, and also find the ratio between data values. For instance, it makes sense to say that one data value is twice as large as another.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down)">
                                      <p:cBhvr>
                                        <p:cTn id="61" dur="580">
                                          <p:stCondLst>
                                            <p:cond delay="0"/>
                                          </p:stCondLst>
                                        </p:cTn>
                                        <p:tgtEl>
                                          <p:spTgt spid="4"/>
                                        </p:tgtEl>
                                      </p:cBhvr>
                                    </p:animEffect>
                                    <p:anim calcmode="lin" valueType="num">
                                      <p:cBhvr>
                                        <p:cTn id="6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gtEl>
                                      </p:cBhvr>
                                      <p:to x="100000" y="60000"/>
                                    </p:animScale>
                                    <p:animScale>
                                      <p:cBhvr>
                                        <p:cTn id="68" dur="166" decel="50000">
                                          <p:stCondLst>
                                            <p:cond delay="676"/>
                                          </p:stCondLst>
                                        </p:cTn>
                                        <p:tgtEl>
                                          <p:spTgt spid="4"/>
                                        </p:tgtEl>
                                      </p:cBhvr>
                                      <p:to x="100000" y="100000"/>
                                    </p:animScale>
                                    <p:animScale>
                                      <p:cBhvr>
                                        <p:cTn id="69" dur="26">
                                          <p:stCondLst>
                                            <p:cond delay="1312"/>
                                          </p:stCondLst>
                                        </p:cTn>
                                        <p:tgtEl>
                                          <p:spTgt spid="4"/>
                                        </p:tgtEl>
                                      </p:cBhvr>
                                      <p:to x="100000" y="80000"/>
                                    </p:animScale>
                                    <p:animScale>
                                      <p:cBhvr>
                                        <p:cTn id="70" dur="166" decel="50000">
                                          <p:stCondLst>
                                            <p:cond delay="1338"/>
                                          </p:stCondLst>
                                        </p:cTn>
                                        <p:tgtEl>
                                          <p:spTgt spid="4"/>
                                        </p:tgtEl>
                                      </p:cBhvr>
                                      <p:to x="100000" y="100000"/>
                                    </p:animScale>
                                    <p:animScale>
                                      <p:cBhvr>
                                        <p:cTn id="71" dur="26">
                                          <p:stCondLst>
                                            <p:cond delay="1642"/>
                                          </p:stCondLst>
                                        </p:cTn>
                                        <p:tgtEl>
                                          <p:spTgt spid="4"/>
                                        </p:tgtEl>
                                      </p:cBhvr>
                                      <p:to x="100000" y="90000"/>
                                    </p:animScale>
                                    <p:animScale>
                                      <p:cBhvr>
                                        <p:cTn id="72" dur="166" decel="50000">
                                          <p:stCondLst>
                                            <p:cond delay="1668"/>
                                          </p:stCondLst>
                                        </p:cTn>
                                        <p:tgtEl>
                                          <p:spTgt spid="4"/>
                                        </p:tgtEl>
                                      </p:cBhvr>
                                      <p:to x="100000" y="100000"/>
                                    </p:animScale>
                                    <p:animScale>
                                      <p:cBhvr>
                                        <p:cTn id="73" dur="26">
                                          <p:stCondLst>
                                            <p:cond delay="1808"/>
                                          </p:stCondLst>
                                        </p:cTn>
                                        <p:tgtEl>
                                          <p:spTgt spid="4"/>
                                        </p:tgtEl>
                                      </p:cBhvr>
                                      <p:to x="100000" y="95000"/>
                                    </p:animScale>
                                    <p:animScale>
                                      <p:cBhvr>
                                        <p:cTn id="74" dur="166" decel="50000">
                                          <p:stCondLst>
                                            <p:cond delay="1834"/>
                                          </p:stCondLst>
                                        </p:cTn>
                                        <p:tgtEl>
                                          <p:spTgt spid="4"/>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wipe(down)">
                                      <p:cBhvr>
                                        <p:cTn id="79" dur="580">
                                          <p:stCondLst>
                                            <p:cond delay="0"/>
                                          </p:stCondLst>
                                        </p:cTn>
                                        <p:tgtEl>
                                          <p:spTgt spid="5"/>
                                        </p:tgtEl>
                                      </p:cBhvr>
                                    </p:animEffect>
                                    <p:anim calcmode="lin" valueType="num">
                                      <p:cBhvr>
                                        <p:cTn id="8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gtEl>
                                      </p:cBhvr>
                                      <p:to x="100000" y="60000"/>
                                    </p:animScale>
                                    <p:animScale>
                                      <p:cBhvr>
                                        <p:cTn id="86" dur="166" decel="50000">
                                          <p:stCondLst>
                                            <p:cond delay="676"/>
                                          </p:stCondLst>
                                        </p:cTn>
                                        <p:tgtEl>
                                          <p:spTgt spid="5"/>
                                        </p:tgtEl>
                                      </p:cBhvr>
                                      <p:to x="100000" y="100000"/>
                                    </p:animScale>
                                    <p:animScale>
                                      <p:cBhvr>
                                        <p:cTn id="87" dur="26">
                                          <p:stCondLst>
                                            <p:cond delay="1312"/>
                                          </p:stCondLst>
                                        </p:cTn>
                                        <p:tgtEl>
                                          <p:spTgt spid="5"/>
                                        </p:tgtEl>
                                      </p:cBhvr>
                                      <p:to x="100000" y="80000"/>
                                    </p:animScale>
                                    <p:animScale>
                                      <p:cBhvr>
                                        <p:cTn id="88" dur="166" decel="50000">
                                          <p:stCondLst>
                                            <p:cond delay="1338"/>
                                          </p:stCondLst>
                                        </p:cTn>
                                        <p:tgtEl>
                                          <p:spTgt spid="5"/>
                                        </p:tgtEl>
                                      </p:cBhvr>
                                      <p:to x="100000" y="100000"/>
                                    </p:animScale>
                                    <p:animScale>
                                      <p:cBhvr>
                                        <p:cTn id="89" dur="26">
                                          <p:stCondLst>
                                            <p:cond delay="1642"/>
                                          </p:stCondLst>
                                        </p:cTn>
                                        <p:tgtEl>
                                          <p:spTgt spid="5"/>
                                        </p:tgtEl>
                                      </p:cBhvr>
                                      <p:to x="100000" y="90000"/>
                                    </p:animScale>
                                    <p:animScale>
                                      <p:cBhvr>
                                        <p:cTn id="90" dur="166" decel="50000">
                                          <p:stCondLst>
                                            <p:cond delay="1668"/>
                                          </p:stCondLst>
                                        </p:cTn>
                                        <p:tgtEl>
                                          <p:spTgt spid="5"/>
                                        </p:tgtEl>
                                      </p:cBhvr>
                                      <p:to x="100000" y="100000"/>
                                    </p:animScale>
                                    <p:animScale>
                                      <p:cBhvr>
                                        <p:cTn id="91" dur="26">
                                          <p:stCondLst>
                                            <p:cond delay="1808"/>
                                          </p:stCondLst>
                                        </p:cTn>
                                        <p:tgtEl>
                                          <p:spTgt spid="5"/>
                                        </p:tgtEl>
                                      </p:cBhvr>
                                      <p:to x="100000" y="95000"/>
                                    </p:animScale>
                                    <p:animScale>
                                      <p:cBhvr>
                                        <p:cTn id="92" dur="166" decel="50000">
                                          <p:stCondLst>
                                            <p:cond delay="1834"/>
                                          </p:stCondLst>
                                        </p:cTn>
                                        <p:tgtEl>
                                          <p:spTgt spid="5"/>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wipe(down)">
                                      <p:cBhvr>
                                        <p:cTn id="97" dur="580">
                                          <p:stCondLst>
                                            <p:cond delay="0"/>
                                          </p:stCondLst>
                                        </p:cTn>
                                        <p:tgtEl>
                                          <p:spTgt spid="6"/>
                                        </p:tgtEl>
                                      </p:cBhvr>
                                    </p:animEffect>
                                    <p:anim calcmode="lin" valueType="num">
                                      <p:cBhvr>
                                        <p:cTn id="9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03" dur="26">
                                          <p:stCondLst>
                                            <p:cond delay="650"/>
                                          </p:stCondLst>
                                        </p:cTn>
                                        <p:tgtEl>
                                          <p:spTgt spid="6"/>
                                        </p:tgtEl>
                                      </p:cBhvr>
                                      <p:to x="100000" y="60000"/>
                                    </p:animScale>
                                    <p:animScale>
                                      <p:cBhvr>
                                        <p:cTn id="104" dur="166" decel="50000">
                                          <p:stCondLst>
                                            <p:cond delay="676"/>
                                          </p:stCondLst>
                                        </p:cTn>
                                        <p:tgtEl>
                                          <p:spTgt spid="6"/>
                                        </p:tgtEl>
                                      </p:cBhvr>
                                      <p:to x="100000" y="100000"/>
                                    </p:animScale>
                                    <p:animScale>
                                      <p:cBhvr>
                                        <p:cTn id="105" dur="26">
                                          <p:stCondLst>
                                            <p:cond delay="1312"/>
                                          </p:stCondLst>
                                        </p:cTn>
                                        <p:tgtEl>
                                          <p:spTgt spid="6"/>
                                        </p:tgtEl>
                                      </p:cBhvr>
                                      <p:to x="100000" y="80000"/>
                                    </p:animScale>
                                    <p:animScale>
                                      <p:cBhvr>
                                        <p:cTn id="106" dur="166" decel="50000">
                                          <p:stCondLst>
                                            <p:cond delay="1338"/>
                                          </p:stCondLst>
                                        </p:cTn>
                                        <p:tgtEl>
                                          <p:spTgt spid="6"/>
                                        </p:tgtEl>
                                      </p:cBhvr>
                                      <p:to x="100000" y="100000"/>
                                    </p:animScale>
                                    <p:animScale>
                                      <p:cBhvr>
                                        <p:cTn id="107" dur="26">
                                          <p:stCondLst>
                                            <p:cond delay="1642"/>
                                          </p:stCondLst>
                                        </p:cTn>
                                        <p:tgtEl>
                                          <p:spTgt spid="6"/>
                                        </p:tgtEl>
                                      </p:cBhvr>
                                      <p:to x="100000" y="90000"/>
                                    </p:animScale>
                                    <p:animScale>
                                      <p:cBhvr>
                                        <p:cTn id="108" dur="166" decel="50000">
                                          <p:stCondLst>
                                            <p:cond delay="1668"/>
                                          </p:stCondLst>
                                        </p:cTn>
                                        <p:tgtEl>
                                          <p:spTgt spid="6"/>
                                        </p:tgtEl>
                                      </p:cBhvr>
                                      <p:to x="100000" y="100000"/>
                                    </p:animScale>
                                    <p:animScale>
                                      <p:cBhvr>
                                        <p:cTn id="109" dur="26">
                                          <p:stCondLst>
                                            <p:cond delay="1808"/>
                                          </p:stCondLst>
                                        </p:cTn>
                                        <p:tgtEl>
                                          <p:spTgt spid="6"/>
                                        </p:tgtEl>
                                      </p:cBhvr>
                                      <p:to x="100000" y="95000"/>
                                    </p:animScale>
                                    <p:animScale>
                                      <p:cBhvr>
                                        <p:cTn id="11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5413"/>
            <a:ext cx="7772400" cy="533400"/>
          </a:xfrm>
        </p:spPr>
        <p:txBody>
          <a:bodyPr>
            <a:normAutofit lnSpcReduction="10000"/>
          </a:bodyPr>
          <a:lstStyle/>
          <a:p>
            <a:pPr marL="274320" indent="-274320" fontAlgn="auto">
              <a:spcBef>
                <a:spcPts val="580"/>
              </a:spcBef>
              <a:spcAft>
                <a:spcPts val="0"/>
              </a:spcAft>
              <a:buFont typeface="Wingdings 2"/>
              <a:buNone/>
              <a:defRPr/>
            </a:pPr>
            <a:r>
              <a:rPr lang="en-US" sz="3200" dirty="0" smtClean="0"/>
              <a:t>Guided Practice:</a:t>
            </a:r>
            <a:endParaRPr lang="en-US" sz="3200" dirty="0"/>
          </a:p>
        </p:txBody>
      </p:sp>
      <p:sp>
        <p:nvSpPr>
          <p:cNvPr id="4" name="Content Placeholder 2"/>
          <p:cNvSpPr txBox="1">
            <a:spLocks/>
          </p:cNvSpPr>
          <p:nvPr/>
        </p:nvSpPr>
        <p:spPr>
          <a:xfrm>
            <a:off x="125413" y="544513"/>
            <a:ext cx="8686800" cy="1295400"/>
          </a:xfrm>
          <a:prstGeom prst="rect">
            <a:avLst/>
          </a:prstGeom>
        </p:spPr>
        <p:txBody>
          <a:bodyPr>
            <a:normAutofit lnSpcReduction="1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1. The following describe different data associated with a state senator. For each data entry, indicate the corresponding  level of measurement.</a:t>
            </a:r>
            <a:endParaRPr lang="en-US" sz="2800" dirty="0">
              <a:latin typeface="+mn-lt"/>
            </a:endParaRPr>
          </a:p>
        </p:txBody>
      </p:sp>
      <p:sp>
        <p:nvSpPr>
          <p:cNvPr id="30723" name="Content Placeholder 2"/>
          <p:cNvSpPr txBox="1">
            <a:spLocks/>
          </p:cNvSpPr>
          <p:nvPr/>
        </p:nvSpPr>
        <p:spPr bwMode="auto">
          <a:xfrm>
            <a:off x="152400" y="2057400"/>
            <a:ext cx="4800600" cy="609600"/>
          </a:xfrm>
          <a:prstGeom prst="rect">
            <a:avLst/>
          </a:prstGeom>
          <a:no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a. The senator’s name is Sam Wilson</a:t>
            </a:r>
          </a:p>
        </p:txBody>
      </p:sp>
      <p:sp>
        <p:nvSpPr>
          <p:cNvPr id="30724" name="Content Placeholder 2"/>
          <p:cNvSpPr txBox="1">
            <a:spLocks/>
          </p:cNvSpPr>
          <p:nvPr/>
        </p:nvSpPr>
        <p:spPr bwMode="auto">
          <a:xfrm>
            <a:off x="152400" y="2971800"/>
            <a:ext cx="4800600" cy="609600"/>
          </a:xfrm>
          <a:prstGeom prst="rect">
            <a:avLst/>
          </a:prstGeom>
          <a:no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b. The senator is 58 years old.</a:t>
            </a:r>
          </a:p>
        </p:txBody>
      </p:sp>
      <p:sp>
        <p:nvSpPr>
          <p:cNvPr id="7" name="Content Placeholder 2"/>
          <p:cNvSpPr txBox="1">
            <a:spLocks/>
          </p:cNvSpPr>
          <p:nvPr/>
        </p:nvSpPr>
        <p:spPr>
          <a:xfrm>
            <a:off x="165100" y="4022725"/>
            <a:ext cx="4800600" cy="1082675"/>
          </a:xfrm>
          <a:prstGeom prst="rect">
            <a:avLst/>
          </a:prstGeom>
        </p:spPr>
        <p:txBody>
          <a:bodyPr>
            <a:normAutofit fontScale="92500" lnSpcReduction="2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c. The years in which the senator was elected to the senate are 1980, 1986, 1992, &amp; 1998.</a:t>
            </a:r>
            <a:endParaRPr lang="en-US" sz="2800" dirty="0">
              <a:latin typeface="+mn-lt"/>
            </a:endParaRPr>
          </a:p>
        </p:txBody>
      </p:sp>
      <p:sp>
        <p:nvSpPr>
          <p:cNvPr id="8" name="Content Placeholder 2"/>
          <p:cNvSpPr txBox="1">
            <a:spLocks/>
          </p:cNvSpPr>
          <p:nvPr/>
        </p:nvSpPr>
        <p:spPr>
          <a:xfrm>
            <a:off x="152400" y="5532438"/>
            <a:ext cx="4800600" cy="792162"/>
          </a:xfrm>
          <a:prstGeom prst="rect">
            <a:avLst/>
          </a:prstGeom>
        </p:spPr>
        <p:txBody>
          <a:bodyPr>
            <a:normAutofit fontScale="92500" lnSpcReduction="2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d. His total taxable income last year was $878,314.19</a:t>
            </a:r>
            <a:endParaRPr lang="en-US" sz="2800" dirty="0">
              <a:latin typeface="+mn-lt"/>
            </a:endParaRPr>
          </a:p>
        </p:txBody>
      </p:sp>
      <p:sp>
        <p:nvSpPr>
          <p:cNvPr id="10" name="Content Placeholder 2"/>
          <p:cNvSpPr txBox="1">
            <a:spLocks/>
          </p:cNvSpPr>
          <p:nvPr/>
        </p:nvSpPr>
        <p:spPr bwMode="auto">
          <a:xfrm>
            <a:off x="5715000" y="2057400"/>
            <a:ext cx="2667000" cy="609600"/>
          </a:xfrm>
          <a:prstGeom prst="rect">
            <a:avLst/>
          </a:prstGeom>
          <a:solidFill>
            <a:srgbClr val="FFC000"/>
          </a:solid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Nominal level</a:t>
            </a:r>
          </a:p>
        </p:txBody>
      </p:sp>
      <p:sp>
        <p:nvSpPr>
          <p:cNvPr id="11" name="Content Placeholder 2"/>
          <p:cNvSpPr txBox="1">
            <a:spLocks/>
          </p:cNvSpPr>
          <p:nvPr/>
        </p:nvSpPr>
        <p:spPr bwMode="auto">
          <a:xfrm>
            <a:off x="5715000" y="2971800"/>
            <a:ext cx="2667000" cy="609600"/>
          </a:xfrm>
          <a:prstGeom prst="rect">
            <a:avLst/>
          </a:prstGeom>
          <a:solidFill>
            <a:srgbClr val="FFFF00"/>
          </a:solid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Ratio level</a:t>
            </a:r>
          </a:p>
        </p:txBody>
      </p:sp>
      <p:sp>
        <p:nvSpPr>
          <p:cNvPr id="12" name="Content Placeholder 2"/>
          <p:cNvSpPr txBox="1">
            <a:spLocks/>
          </p:cNvSpPr>
          <p:nvPr/>
        </p:nvSpPr>
        <p:spPr bwMode="auto">
          <a:xfrm>
            <a:off x="5791200" y="3962400"/>
            <a:ext cx="2667000" cy="609600"/>
          </a:xfrm>
          <a:prstGeom prst="rect">
            <a:avLst/>
          </a:prstGeom>
          <a:solidFill>
            <a:srgbClr val="92D050"/>
          </a:solid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Interval level</a:t>
            </a:r>
          </a:p>
        </p:txBody>
      </p:sp>
      <p:sp>
        <p:nvSpPr>
          <p:cNvPr id="13" name="Content Placeholder 2"/>
          <p:cNvSpPr txBox="1">
            <a:spLocks/>
          </p:cNvSpPr>
          <p:nvPr/>
        </p:nvSpPr>
        <p:spPr bwMode="auto">
          <a:xfrm>
            <a:off x="5867400" y="5410200"/>
            <a:ext cx="2667000" cy="609600"/>
          </a:xfrm>
          <a:prstGeom prst="rect">
            <a:avLst/>
          </a:prstGeom>
          <a:solidFill>
            <a:srgbClr val="00B050"/>
          </a:solid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Ratio level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580">
                                          <p:stCondLst>
                                            <p:cond delay="0"/>
                                          </p:stCondLst>
                                        </p:cTn>
                                        <p:tgtEl>
                                          <p:spTgt spid="13"/>
                                        </p:tgtEl>
                                      </p:cBhvr>
                                    </p:animEffect>
                                    <p:anim calcmode="lin" valueType="num">
                                      <p:cBhvr>
                                        <p:cTn id="6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7" dur="26">
                                          <p:stCondLst>
                                            <p:cond delay="650"/>
                                          </p:stCondLst>
                                        </p:cTn>
                                        <p:tgtEl>
                                          <p:spTgt spid="13"/>
                                        </p:tgtEl>
                                      </p:cBhvr>
                                      <p:to x="100000" y="60000"/>
                                    </p:animScale>
                                    <p:animScale>
                                      <p:cBhvr>
                                        <p:cTn id="68" dur="166" decel="50000">
                                          <p:stCondLst>
                                            <p:cond delay="676"/>
                                          </p:stCondLst>
                                        </p:cTn>
                                        <p:tgtEl>
                                          <p:spTgt spid="13"/>
                                        </p:tgtEl>
                                      </p:cBhvr>
                                      <p:to x="100000" y="100000"/>
                                    </p:animScale>
                                    <p:animScale>
                                      <p:cBhvr>
                                        <p:cTn id="69" dur="26">
                                          <p:stCondLst>
                                            <p:cond delay="1312"/>
                                          </p:stCondLst>
                                        </p:cTn>
                                        <p:tgtEl>
                                          <p:spTgt spid="13"/>
                                        </p:tgtEl>
                                      </p:cBhvr>
                                      <p:to x="100000" y="80000"/>
                                    </p:animScale>
                                    <p:animScale>
                                      <p:cBhvr>
                                        <p:cTn id="70" dur="166" decel="50000">
                                          <p:stCondLst>
                                            <p:cond delay="1338"/>
                                          </p:stCondLst>
                                        </p:cTn>
                                        <p:tgtEl>
                                          <p:spTgt spid="13"/>
                                        </p:tgtEl>
                                      </p:cBhvr>
                                      <p:to x="100000" y="100000"/>
                                    </p:animScale>
                                    <p:animScale>
                                      <p:cBhvr>
                                        <p:cTn id="71" dur="26">
                                          <p:stCondLst>
                                            <p:cond delay="1642"/>
                                          </p:stCondLst>
                                        </p:cTn>
                                        <p:tgtEl>
                                          <p:spTgt spid="13"/>
                                        </p:tgtEl>
                                      </p:cBhvr>
                                      <p:to x="100000" y="90000"/>
                                    </p:animScale>
                                    <p:animScale>
                                      <p:cBhvr>
                                        <p:cTn id="72" dur="166" decel="50000">
                                          <p:stCondLst>
                                            <p:cond delay="1668"/>
                                          </p:stCondLst>
                                        </p:cTn>
                                        <p:tgtEl>
                                          <p:spTgt spid="13"/>
                                        </p:tgtEl>
                                      </p:cBhvr>
                                      <p:to x="100000" y="100000"/>
                                    </p:animScale>
                                    <p:animScale>
                                      <p:cBhvr>
                                        <p:cTn id="73" dur="26">
                                          <p:stCondLst>
                                            <p:cond delay="1808"/>
                                          </p:stCondLst>
                                        </p:cTn>
                                        <p:tgtEl>
                                          <p:spTgt spid="13"/>
                                        </p:tgtEl>
                                      </p:cBhvr>
                                      <p:to x="100000" y="95000"/>
                                    </p:animScale>
                                    <p:animScale>
                                      <p:cBhvr>
                                        <p:cTn id="74"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txBox="1">
            <a:spLocks/>
          </p:cNvSpPr>
          <p:nvPr/>
        </p:nvSpPr>
        <p:spPr bwMode="auto">
          <a:xfrm>
            <a:off x="152400" y="3124200"/>
            <a:ext cx="4800600" cy="609600"/>
          </a:xfrm>
          <a:prstGeom prst="rect">
            <a:avLst/>
          </a:prstGeom>
          <a:no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f. The senator is married now</a:t>
            </a:r>
          </a:p>
        </p:txBody>
      </p:sp>
      <p:sp>
        <p:nvSpPr>
          <p:cNvPr id="7" name="Content Placeholder 2"/>
          <p:cNvSpPr txBox="1">
            <a:spLocks/>
          </p:cNvSpPr>
          <p:nvPr/>
        </p:nvSpPr>
        <p:spPr>
          <a:xfrm>
            <a:off x="152400" y="3886200"/>
            <a:ext cx="4800600" cy="1524000"/>
          </a:xfrm>
          <a:prstGeom prst="rect">
            <a:avLst/>
          </a:prstGeom>
        </p:spPr>
        <p:txBody>
          <a:bodyPr>
            <a:normAutofit fontScale="92500" lnSpcReduction="1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g. A leading news magazine claims the senator is ranked seventh for his record on bills regarding public education.</a:t>
            </a:r>
            <a:endParaRPr lang="en-US" sz="2800" dirty="0">
              <a:latin typeface="+mn-lt"/>
            </a:endParaRPr>
          </a:p>
        </p:txBody>
      </p:sp>
      <p:sp>
        <p:nvSpPr>
          <p:cNvPr id="12" name="Content Placeholder 2"/>
          <p:cNvSpPr txBox="1">
            <a:spLocks/>
          </p:cNvSpPr>
          <p:nvPr/>
        </p:nvSpPr>
        <p:spPr>
          <a:xfrm>
            <a:off x="152400" y="381000"/>
            <a:ext cx="4800600" cy="2819400"/>
          </a:xfrm>
          <a:prstGeom prst="rect">
            <a:avLst/>
          </a:prstGeom>
        </p:spPr>
        <p:txBody>
          <a:bodyPr>
            <a:normAutofit fontScale="92500" lnSpcReduction="2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e. The senator sponsored a bill to protect water rights. Out of 1100 voters in his district 400 said they strongly favored the bill, 300 said they favored the bill, 200 said they were neutral, 150 said they did not favor the bill, and 50 said they strongly did not favor the bill.</a:t>
            </a:r>
            <a:endParaRPr lang="en-US" sz="2800" dirty="0">
              <a:latin typeface="+mn-lt"/>
            </a:endParaRPr>
          </a:p>
        </p:txBody>
      </p:sp>
      <p:sp>
        <p:nvSpPr>
          <p:cNvPr id="13" name="Content Placeholder 2"/>
          <p:cNvSpPr txBox="1">
            <a:spLocks/>
          </p:cNvSpPr>
          <p:nvPr/>
        </p:nvSpPr>
        <p:spPr bwMode="auto">
          <a:xfrm>
            <a:off x="5715000" y="838200"/>
            <a:ext cx="2667000" cy="609600"/>
          </a:xfrm>
          <a:prstGeom prst="rect">
            <a:avLst/>
          </a:prstGeom>
          <a:solidFill>
            <a:srgbClr val="00B0F0"/>
          </a:solid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Ordinal level</a:t>
            </a:r>
          </a:p>
        </p:txBody>
      </p:sp>
      <p:sp>
        <p:nvSpPr>
          <p:cNvPr id="14" name="Content Placeholder 2"/>
          <p:cNvSpPr txBox="1">
            <a:spLocks/>
          </p:cNvSpPr>
          <p:nvPr/>
        </p:nvSpPr>
        <p:spPr bwMode="auto">
          <a:xfrm>
            <a:off x="5715000" y="3124200"/>
            <a:ext cx="2667000" cy="609600"/>
          </a:xfrm>
          <a:prstGeom prst="rect">
            <a:avLst/>
          </a:prstGeom>
          <a:solidFill>
            <a:srgbClr val="0070C0"/>
          </a:solid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Nominal level</a:t>
            </a:r>
          </a:p>
        </p:txBody>
      </p:sp>
      <p:sp>
        <p:nvSpPr>
          <p:cNvPr id="15" name="Content Placeholder 2"/>
          <p:cNvSpPr txBox="1">
            <a:spLocks/>
          </p:cNvSpPr>
          <p:nvPr/>
        </p:nvSpPr>
        <p:spPr>
          <a:xfrm>
            <a:off x="5715000" y="4191000"/>
            <a:ext cx="2667000" cy="609600"/>
          </a:xfrm>
          <a:prstGeom prst="rect">
            <a:avLst/>
          </a:prstGeom>
          <a:solidFill>
            <a:schemeClr val="accent5">
              <a:lumMod val="60000"/>
              <a:lumOff val="40000"/>
            </a:schemeClr>
          </a:solidFill>
        </p:spPr>
        <p:txBody>
          <a:bodyPr>
            <a:normAutofit/>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Ordinal level</a:t>
            </a:r>
            <a:endParaRPr lang="en-US" sz="2800" dirty="0">
              <a:latin typeface="+mn-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80">
                                          <p:stCondLst>
                                            <p:cond delay="0"/>
                                          </p:stCondLst>
                                        </p:cTn>
                                        <p:tgtEl>
                                          <p:spTgt spid="14"/>
                                        </p:tgtEl>
                                      </p:cBhvr>
                                    </p:animEffect>
                                    <p:anim calcmode="lin" valueType="num">
                                      <p:cBhvr>
                                        <p:cTn id="2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1" dur="26">
                                          <p:stCondLst>
                                            <p:cond delay="650"/>
                                          </p:stCondLst>
                                        </p:cTn>
                                        <p:tgtEl>
                                          <p:spTgt spid="14"/>
                                        </p:tgtEl>
                                      </p:cBhvr>
                                      <p:to x="100000" y="60000"/>
                                    </p:animScale>
                                    <p:animScale>
                                      <p:cBhvr>
                                        <p:cTn id="32" dur="166" decel="50000">
                                          <p:stCondLst>
                                            <p:cond delay="676"/>
                                          </p:stCondLst>
                                        </p:cTn>
                                        <p:tgtEl>
                                          <p:spTgt spid="14"/>
                                        </p:tgtEl>
                                      </p:cBhvr>
                                      <p:to x="100000" y="100000"/>
                                    </p:animScale>
                                    <p:animScale>
                                      <p:cBhvr>
                                        <p:cTn id="33" dur="26">
                                          <p:stCondLst>
                                            <p:cond delay="1312"/>
                                          </p:stCondLst>
                                        </p:cTn>
                                        <p:tgtEl>
                                          <p:spTgt spid="14"/>
                                        </p:tgtEl>
                                      </p:cBhvr>
                                      <p:to x="100000" y="80000"/>
                                    </p:animScale>
                                    <p:animScale>
                                      <p:cBhvr>
                                        <p:cTn id="34" dur="166" decel="50000">
                                          <p:stCondLst>
                                            <p:cond delay="1338"/>
                                          </p:stCondLst>
                                        </p:cTn>
                                        <p:tgtEl>
                                          <p:spTgt spid="14"/>
                                        </p:tgtEl>
                                      </p:cBhvr>
                                      <p:to x="100000" y="100000"/>
                                    </p:animScale>
                                    <p:animScale>
                                      <p:cBhvr>
                                        <p:cTn id="35" dur="26">
                                          <p:stCondLst>
                                            <p:cond delay="1642"/>
                                          </p:stCondLst>
                                        </p:cTn>
                                        <p:tgtEl>
                                          <p:spTgt spid="14"/>
                                        </p:tgtEl>
                                      </p:cBhvr>
                                      <p:to x="100000" y="90000"/>
                                    </p:animScale>
                                    <p:animScale>
                                      <p:cBhvr>
                                        <p:cTn id="36" dur="166" decel="50000">
                                          <p:stCondLst>
                                            <p:cond delay="1668"/>
                                          </p:stCondLst>
                                        </p:cTn>
                                        <p:tgtEl>
                                          <p:spTgt spid="14"/>
                                        </p:tgtEl>
                                      </p:cBhvr>
                                      <p:to x="100000" y="100000"/>
                                    </p:animScale>
                                    <p:animScale>
                                      <p:cBhvr>
                                        <p:cTn id="37" dur="26">
                                          <p:stCondLst>
                                            <p:cond delay="1808"/>
                                          </p:stCondLst>
                                        </p:cTn>
                                        <p:tgtEl>
                                          <p:spTgt spid="14"/>
                                        </p:tgtEl>
                                      </p:cBhvr>
                                      <p:to x="100000" y="95000"/>
                                    </p:animScale>
                                    <p:animScale>
                                      <p:cBhvr>
                                        <p:cTn id="38" dur="166" decel="50000">
                                          <p:stCondLst>
                                            <p:cond delay="1834"/>
                                          </p:stCondLst>
                                        </p:cTn>
                                        <p:tgtEl>
                                          <p:spTgt spid="1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80">
                                          <p:stCondLst>
                                            <p:cond delay="0"/>
                                          </p:stCondLst>
                                        </p:cTn>
                                        <p:tgtEl>
                                          <p:spTgt spid="15"/>
                                        </p:tgtEl>
                                      </p:cBhvr>
                                    </p:animEffect>
                                    <p:anim calcmode="lin" valueType="num">
                                      <p:cBhvr>
                                        <p:cTn id="4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9" dur="26">
                                          <p:stCondLst>
                                            <p:cond delay="650"/>
                                          </p:stCondLst>
                                        </p:cTn>
                                        <p:tgtEl>
                                          <p:spTgt spid="15"/>
                                        </p:tgtEl>
                                      </p:cBhvr>
                                      <p:to x="100000" y="60000"/>
                                    </p:animScale>
                                    <p:animScale>
                                      <p:cBhvr>
                                        <p:cTn id="50" dur="166" decel="50000">
                                          <p:stCondLst>
                                            <p:cond delay="676"/>
                                          </p:stCondLst>
                                        </p:cTn>
                                        <p:tgtEl>
                                          <p:spTgt spid="15"/>
                                        </p:tgtEl>
                                      </p:cBhvr>
                                      <p:to x="100000" y="100000"/>
                                    </p:animScale>
                                    <p:animScale>
                                      <p:cBhvr>
                                        <p:cTn id="51" dur="26">
                                          <p:stCondLst>
                                            <p:cond delay="1312"/>
                                          </p:stCondLst>
                                        </p:cTn>
                                        <p:tgtEl>
                                          <p:spTgt spid="15"/>
                                        </p:tgtEl>
                                      </p:cBhvr>
                                      <p:to x="100000" y="80000"/>
                                    </p:animScale>
                                    <p:animScale>
                                      <p:cBhvr>
                                        <p:cTn id="52" dur="166" decel="50000">
                                          <p:stCondLst>
                                            <p:cond delay="1338"/>
                                          </p:stCondLst>
                                        </p:cTn>
                                        <p:tgtEl>
                                          <p:spTgt spid="15"/>
                                        </p:tgtEl>
                                      </p:cBhvr>
                                      <p:to x="100000" y="100000"/>
                                    </p:animScale>
                                    <p:animScale>
                                      <p:cBhvr>
                                        <p:cTn id="53" dur="26">
                                          <p:stCondLst>
                                            <p:cond delay="1642"/>
                                          </p:stCondLst>
                                        </p:cTn>
                                        <p:tgtEl>
                                          <p:spTgt spid="15"/>
                                        </p:tgtEl>
                                      </p:cBhvr>
                                      <p:to x="100000" y="90000"/>
                                    </p:animScale>
                                    <p:animScale>
                                      <p:cBhvr>
                                        <p:cTn id="54" dur="166" decel="50000">
                                          <p:stCondLst>
                                            <p:cond delay="1668"/>
                                          </p:stCondLst>
                                        </p:cTn>
                                        <p:tgtEl>
                                          <p:spTgt spid="15"/>
                                        </p:tgtEl>
                                      </p:cBhvr>
                                      <p:to x="100000" y="100000"/>
                                    </p:animScale>
                                    <p:animScale>
                                      <p:cBhvr>
                                        <p:cTn id="55" dur="26">
                                          <p:stCondLst>
                                            <p:cond delay="1808"/>
                                          </p:stCondLst>
                                        </p:cTn>
                                        <p:tgtEl>
                                          <p:spTgt spid="15"/>
                                        </p:tgtEl>
                                      </p:cBhvr>
                                      <p:to x="100000" y="95000"/>
                                    </p:animScale>
                                    <p:animScale>
                                      <p:cBhvr>
                                        <p:cTn id="56"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Anticipatory Set:</a:t>
            </a:r>
          </a:p>
        </p:txBody>
      </p:sp>
      <p:sp>
        <p:nvSpPr>
          <p:cNvPr id="14338" name="Content Placeholder 2"/>
          <p:cNvSpPr>
            <a:spLocks noGrp="1"/>
          </p:cNvSpPr>
          <p:nvPr>
            <p:ph sz="quarter" idx="1"/>
          </p:nvPr>
        </p:nvSpPr>
        <p:spPr>
          <a:xfrm>
            <a:off x="914400" y="1447800"/>
            <a:ext cx="7772400" cy="914400"/>
          </a:xfrm>
        </p:spPr>
        <p:txBody>
          <a:bodyPr/>
          <a:lstStyle/>
          <a:p>
            <a:r>
              <a:rPr lang="en-US" sz="3200" smtClean="0"/>
              <a:t>What is statistics?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228600" y="125413"/>
            <a:ext cx="7772400" cy="533400"/>
          </a:xfrm>
        </p:spPr>
        <p:txBody>
          <a:bodyPr>
            <a:normAutofit lnSpcReduction="10000"/>
          </a:bodyPr>
          <a:lstStyle/>
          <a:p>
            <a:pPr marL="274320" indent="-274320" fontAlgn="auto">
              <a:spcBef>
                <a:spcPts val="580"/>
              </a:spcBef>
              <a:spcAft>
                <a:spcPts val="0"/>
              </a:spcAft>
              <a:buFont typeface="Wingdings 2"/>
              <a:buNone/>
              <a:defRPr/>
            </a:pPr>
            <a:r>
              <a:rPr lang="en-US" sz="3200" dirty="0" smtClean="0"/>
              <a:t>Guided Practice:</a:t>
            </a:r>
            <a:endParaRPr lang="en-US" sz="3200" dirty="0"/>
          </a:p>
        </p:txBody>
      </p:sp>
      <p:sp>
        <p:nvSpPr>
          <p:cNvPr id="32770" name="Content Placeholder 2"/>
          <p:cNvSpPr txBox="1">
            <a:spLocks/>
          </p:cNvSpPr>
          <p:nvPr/>
        </p:nvSpPr>
        <p:spPr bwMode="auto">
          <a:xfrm>
            <a:off x="125413" y="544513"/>
            <a:ext cx="8686800" cy="1131887"/>
          </a:xfrm>
          <a:prstGeom prst="rect">
            <a:avLst/>
          </a:prstGeom>
          <a:no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2. Categorize the measurements associated with student life according to level: nominal, ordinal, interval, or ratio.</a:t>
            </a:r>
          </a:p>
        </p:txBody>
      </p:sp>
      <p:sp>
        <p:nvSpPr>
          <p:cNvPr id="6" name="Content Placeholder 2"/>
          <p:cNvSpPr txBox="1">
            <a:spLocks/>
          </p:cNvSpPr>
          <p:nvPr/>
        </p:nvSpPr>
        <p:spPr>
          <a:xfrm>
            <a:off x="152400" y="1676400"/>
            <a:ext cx="4953000" cy="609600"/>
          </a:xfrm>
          <a:prstGeom prst="rect">
            <a:avLst/>
          </a:prstGeom>
        </p:spPr>
        <p:txBody>
          <a:bodyPr>
            <a:normAutofit fontScale="925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a. Length of time to complete an exam.</a:t>
            </a:r>
            <a:endParaRPr lang="en-US" sz="2800" dirty="0">
              <a:latin typeface="+mn-lt"/>
            </a:endParaRPr>
          </a:p>
        </p:txBody>
      </p:sp>
      <p:sp>
        <p:nvSpPr>
          <p:cNvPr id="32772" name="Content Placeholder 2"/>
          <p:cNvSpPr txBox="1">
            <a:spLocks/>
          </p:cNvSpPr>
          <p:nvPr/>
        </p:nvSpPr>
        <p:spPr bwMode="auto">
          <a:xfrm>
            <a:off x="152400" y="2438400"/>
            <a:ext cx="4800600" cy="609600"/>
          </a:xfrm>
          <a:prstGeom prst="rect">
            <a:avLst/>
          </a:prstGeom>
          <a:no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b. Time of first class.</a:t>
            </a:r>
          </a:p>
        </p:txBody>
      </p:sp>
      <p:sp>
        <p:nvSpPr>
          <p:cNvPr id="32773" name="Content Placeholder 2"/>
          <p:cNvSpPr txBox="1">
            <a:spLocks/>
          </p:cNvSpPr>
          <p:nvPr/>
        </p:nvSpPr>
        <p:spPr bwMode="auto">
          <a:xfrm>
            <a:off x="165100" y="3124200"/>
            <a:ext cx="4800600" cy="777875"/>
          </a:xfrm>
          <a:prstGeom prst="rect">
            <a:avLst/>
          </a:prstGeom>
          <a:no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c. Major field of study.</a:t>
            </a:r>
          </a:p>
        </p:txBody>
      </p:sp>
      <p:sp>
        <p:nvSpPr>
          <p:cNvPr id="9" name="Content Placeholder 2"/>
          <p:cNvSpPr txBox="1">
            <a:spLocks/>
          </p:cNvSpPr>
          <p:nvPr/>
        </p:nvSpPr>
        <p:spPr>
          <a:xfrm>
            <a:off x="152400" y="3886200"/>
            <a:ext cx="4800600" cy="792163"/>
          </a:xfrm>
          <a:prstGeom prst="rect">
            <a:avLst/>
          </a:prstGeom>
        </p:spPr>
        <p:txBody>
          <a:bodyPr>
            <a:normAutofit fontScale="92500" lnSpcReduction="2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d. Course evaluation scale: poor, acceptable, good</a:t>
            </a:r>
            <a:endParaRPr lang="en-US" sz="2800" dirty="0">
              <a:latin typeface="+mn-lt"/>
            </a:endParaRPr>
          </a:p>
        </p:txBody>
      </p:sp>
      <p:sp>
        <p:nvSpPr>
          <p:cNvPr id="10" name="Content Placeholder 2"/>
          <p:cNvSpPr txBox="1">
            <a:spLocks/>
          </p:cNvSpPr>
          <p:nvPr/>
        </p:nvSpPr>
        <p:spPr>
          <a:xfrm>
            <a:off x="5715000" y="1638300"/>
            <a:ext cx="2667000" cy="609600"/>
          </a:xfrm>
          <a:prstGeom prst="rect">
            <a:avLst/>
          </a:prstGeom>
          <a:solidFill>
            <a:schemeClr val="accent1">
              <a:lumMod val="20000"/>
              <a:lumOff val="80000"/>
            </a:schemeClr>
          </a:solidFill>
        </p:spPr>
        <p:txBody>
          <a:bodyPr>
            <a:normAutofit/>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Ratio level</a:t>
            </a:r>
            <a:endParaRPr lang="en-US" sz="2800" dirty="0">
              <a:latin typeface="+mn-lt"/>
            </a:endParaRPr>
          </a:p>
        </p:txBody>
      </p:sp>
      <p:sp>
        <p:nvSpPr>
          <p:cNvPr id="11" name="Content Placeholder 2"/>
          <p:cNvSpPr txBox="1">
            <a:spLocks/>
          </p:cNvSpPr>
          <p:nvPr/>
        </p:nvSpPr>
        <p:spPr>
          <a:xfrm>
            <a:off x="5715000" y="2438400"/>
            <a:ext cx="2667000" cy="609600"/>
          </a:xfrm>
          <a:prstGeom prst="rect">
            <a:avLst/>
          </a:prstGeom>
          <a:solidFill>
            <a:schemeClr val="accent1">
              <a:lumMod val="40000"/>
              <a:lumOff val="60000"/>
            </a:schemeClr>
          </a:solidFill>
        </p:spPr>
        <p:txBody>
          <a:bodyPr>
            <a:normAutofit/>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Interval level</a:t>
            </a:r>
            <a:endParaRPr lang="en-US" sz="2800" dirty="0">
              <a:latin typeface="+mn-lt"/>
            </a:endParaRPr>
          </a:p>
        </p:txBody>
      </p:sp>
      <p:sp>
        <p:nvSpPr>
          <p:cNvPr id="12" name="Content Placeholder 2"/>
          <p:cNvSpPr txBox="1">
            <a:spLocks/>
          </p:cNvSpPr>
          <p:nvPr/>
        </p:nvSpPr>
        <p:spPr>
          <a:xfrm>
            <a:off x="5715000" y="3048000"/>
            <a:ext cx="2667000" cy="609600"/>
          </a:xfrm>
          <a:prstGeom prst="rect">
            <a:avLst/>
          </a:prstGeom>
          <a:solidFill>
            <a:schemeClr val="accent1">
              <a:lumMod val="60000"/>
              <a:lumOff val="40000"/>
            </a:schemeClr>
          </a:solidFill>
        </p:spPr>
        <p:txBody>
          <a:bodyPr>
            <a:normAutofit/>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Nominal level</a:t>
            </a:r>
            <a:endParaRPr lang="en-US" sz="2800" dirty="0">
              <a:latin typeface="+mn-lt"/>
            </a:endParaRPr>
          </a:p>
        </p:txBody>
      </p:sp>
      <p:sp>
        <p:nvSpPr>
          <p:cNvPr id="13" name="Content Placeholder 2"/>
          <p:cNvSpPr txBox="1">
            <a:spLocks/>
          </p:cNvSpPr>
          <p:nvPr/>
        </p:nvSpPr>
        <p:spPr>
          <a:xfrm>
            <a:off x="5715000" y="4648200"/>
            <a:ext cx="2667000" cy="609600"/>
          </a:xfrm>
          <a:prstGeom prst="rect">
            <a:avLst/>
          </a:prstGeom>
          <a:solidFill>
            <a:schemeClr val="accent5">
              <a:lumMod val="40000"/>
              <a:lumOff val="60000"/>
            </a:schemeClr>
          </a:solidFill>
        </p:spPr>
        <p:txBody>
          <a:bodyPr>
            <a:normAutofit/>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Ratio level</a:t>
            </a:r>
            <a:endParaRPr lang="en-US" sz="2800" dirty="0">
              <a:latin typeface="+mn-lt"/>
            </a:endParaRPr>
          </a:p>
        </p:txBody>
      </p:sp>
      <p:sp>
        <p:nvSpPr>
          <p:cNvPr id="14" name="Content Placeholder 2"/>
          <p:cNvSpPr txBox="1">
            <a:spLocks/>
          </p:cNvSpPr>
          <p:nvPr/>
        </p:nvSpPr>
        <p:spPr>
          <a:xfrm>
            <a:off x="152400" y="4800600"/>
            <a:ext cx="4800600" cy="792163"/>
          </a:xfrm>
          <a:prstGeom prst="rect">
            <a:avLst/>
          </a:prstGeom>
        </p:spPr>
        <p:txBody>
          <a:bodyPr>
            <a:normAutofit fontScale="92500" lnSpcReduction="20000"/>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e. Score on last exam (Based on 100 possible points)</a:t>
            </a:r>
            <a:endParaRPr lang="en-US" sz="2800" dirty="0">
              <a:latin typeface="+mn-lt"/>
            </a:endParaRPr>
          </a:p>
        </p:txBody>
      </p:sp>
      <p:sp>
        <p:nvSpPr>
          <p:cNvPr id="32780" name="Content Placeholder 2"/>
          <p:cNvSpPr txBox="1">
            <a:spLocks/>
          </p:cNvSpPr>
          <p:nvPr/>
        </p:nvSpPr>
        <p:spPr bwMode="auto">
          <a:xfrm>
            <a:off x="152400" y="5684838"/>
            <a:ext cx="4800600" cy="792162"/>
          </a:xfrm>
          <a:prstGeom prst="rect">
            <a:avLst/>
          </a:prstGeom>
          <a:noFill/>
          <a:ln w="9525">
            <a:noFill/>
            <a:miter lim="800000"/>
            <a:headEnd/>
            <a:tailEnd/>
          </a:ln>
        </p:spPr>
        <p:txBody>
          <a:bodyPr/>
          <a:lstStyle/>
          <a:p>
            <a:pPr marL="273050" indent="-273050">
              <a:spcBef>
                <a:spcPts val="575"/>
              </a:spcBef>
              <a:buClr>
                <a:schemeClr val="accent1"/>
              </a:buClr>
              <a:buSzPct val="85000"/>
              <a:buFont typeface="Wingdings 2" pitchFamily="18" charset="2"/>
              <a:buNone/>
            </a:pPr>
            <a:r>
              <a:rPr lang="en-US" sz="2800">
                <a:latin typeface="Perpetua" pitchFamily="18" charset="0"/>
              </a:rPr>
              <a:t>f. Age of student</a:t>
            </a:r>
          </a:p>
        </p:txBody>
      </p:sp>
      <p:sp>
        <p:nvSpPr>
          <p:cNvPr id="16" name="Content Placeholder 2"/>
          <p:cNvSpPr txBox="1">
            <a:spLocks/>
          </p:cNvSpPr>
          <p:nvPr/>
        </p:nvSpPr>
        <p:spPr>
          <a:xfrm>
            <a:off x="5715000" y="3733800"/>
            <a:ext cx="2667000" cy="609600"/>
          </a:xfrm>
          <a:prstGeom prst="rect">
            <a:avLst/>
          </a:prstGeom>
          <a:solidFill>
            <a:schemeClr val="accent1">
              <a:lumMod val="75000"/>
            </a:schemeClr>
          </a:solidFill>
        </p:spPr>
        <p:txBody>
          <a:bodyPr>
            <a:normAutofit/>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Interval level</a:t>
            </a:r>
            <a:endParaRPr lang="en-US" sz="2800" dirty="0">
              <a:latin typeface="+mn-lt"/>
            </a:endParaRPr>
          </a:p>
        </p:txBody>
      </p:sp>
      <p:sp>
        <p:nvSpPr>
          <p:cNvPr id="17" name="Content Placeholder 2"/>
          <p:cNvSpPr txBox="1">
            <a:spLocks/>
          </p:cNvSpPr>
          <p:nvPr/>
        </p:nvSpPr>
        <p:spPr>
          <a:xfrm>
            <a:off x="5715000" y="5562600"/>
            <a:ext cx="2667000" cy="609600"/>
          </a:xfrm>
          <a:prstGeom prst="rect">
            <a:avLst/>
          </a:prstGeom>
          <a:solidFill>
            <a:schemeClr val="accent4">
              <a:lumMod val="60000"/>
              <a:lumOff val="40000"/>
            </a:schemeClr>
          </a:solidFill>
        </p:spPr>
        <p:txBody>
          <a:bodyPr>
            <a:normAutofit/>
          </a:bodyPr>
          <a:lstStyle/>
          <a:p>
            <a:pPr marL="274320" indent="-274320" fontAlgn="auto">
              <a:spcBef>
                <a:spcPts val="580"/>
              </a:spcBef>
              <a:spcAft>
                <a:spcPts val="0"/>
              </a:spcAft>
              <a:buClr>
                <a:schemeClr val="accent1"/>
              </a:buClr>
              <a:buSzPct val="85000"/>
              <a:buFont typeface="Wingdings 2"/>
              <a:buNone/>
              <a:defRPr/>
            </a:pPr>
            <a:r>
              <a:rPr lang="en-US" sz="2800" dirty="0">
                <a:latin typeface="+mn-lt"/>
              </a:rPr>
              <a:t>Ratio level</a:t>
            </a:r>
            <a:endParaRPr lang="en-US" sz="2800" dirty="0">
              <a:latin typeface="+mn-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80">
                                          <p:stCondLst>
                                            <p:cond delay="0"/>
                                          </p:stCondLst>
                                        </p:cTn>
                                        <p:tgtEl>
                                          <p:spTgt spid="16"/>
                                        </p:tgtEl>
                                      </p:cBhvr>
                                    </p:animEffect>
                                    <p:anim calcmode="lin" valueType="num">
                                      <p:cBhvr>
                                        <p:cTn id="6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7" dur="26">
                                          <p:stCondLst>
                                            <p:cond delay="650"/>
                                          </p:stCondLst>
                                        </p:cTn>
                                        <p:tgtEl>
                                          <p:spTgt spid="16"/>
                                        </p:tgtEl>
                                      </p:cBhvr>
                                      <p:to x="100000" y="60000"/>
                                    </p:animScale>
                                    <p:animScale>
                                      <p:cBhvr>
                                        <p:cTn id="68" dur="166" decel="50000">
                                          <p:stCondLst>
                                            <p:cond delay="676"/>
                                          </p:stCondLst>
                                        </p:cTn>
                                        <p:tgtEl>
                                          <p:spTgt spid="16"/>
                                        </p:tgtEl>
                                      </p:cBhvr>
                                      <p:to x="100000" y="100000"/>
                                    </p:animScale>
                                    <p:animScale>
                                      <p:cBhvr>
                                        <p:cTn id="69" dur="26">
                                          <p:stCondLst>
                                            <p:cond delay="1312"/>
                                          </p:stCondLst>
                                        </p:cTn>
                                        <p:tgtEl>
                                          <p:spTgt spid="16"/>
                                        </p:tgtEl>
                                      </p:cBhvr>
                                      <p:to x="100000" y="80000"/>
                                    </p:animScale>
                                    <p:animScale>
                                      <p:cBhvr>
                                        <p:cTn id="70" dur="166" decel="50000">
                                          <p:stCondLst>
                                            <p:cond delay="1338"/>
                                          </p:stCondLst>
                                        </p:cTn>
                                        <p:tgtEl>
                                          <p:spTgt spid="16"/>
                                        </p:tgtEl>
                                      </p:cBhvr>
                                      <p:to x="100000" y="100000"/>
                                    </p:animScale>
                                    <p:animScale>
                                      <p:cBhvr>
                                        <p:cTn id="71" dur="26">
                                          <p:stCondLst>
                                            <p:cond delay="1642"/>
                                          </p:stCondLst>
                                        </p:cTn>
                                        <p:tgtEl>
                                          <p:spTgt spid="16"/>
                                        </p:tgtEl>
                                      </p:cBhvr>
                                      <p:to x="100000" y="90000"/>
                                    </p:animScale>
                                    <p:animScale>
                                      <p:cBhvr>
                                        <p:cTn id="72" dur="166" decel="50000">
                                          <p:stCondLst>
                                            <p:cond delay="1668"/>
                                          </p:stCondLst>
                                        </p:cTn>
                                        <p:tgtEl>
                                          <p:spTgt spid="16"/>
                                        </p:tgtEl>
                                      </p:cBhvr>
                                      <p:to x="100000" y="100000"/>
                                    </p:animScale>
                                    <p:animScale>
                                      <p:cBhvr>
                                        <p:cTn id="73" dur="26">
                                          <p:stCondLst>
                                            <p:cond delay="1808"/>
                                          </p:stCondLst>
                                        </p:cTn>
                                        <p:tgtEl>
                                          <p:spTgt spid="16"/>
                                        </p:tgtEl>
                                      </p:cBhvr>
                                      <p:to x="100000" y="95000"/>
                                    </p:animScale>
                                    <p:animScale>
                                      <p:cBhvr>
                                        <p:cTn id="74" dur="166" decel="50000">
                                          <p:stCondLst>
                                            <p:cond delay="1834"/>
                                          </p:stCondLst>
                                        </p:cTn>
                                        <p:tgtEl>
                                          <p:spTgt spid="16"/>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down)">
                                      <p:cBhvr>
                                        <p:cTn id="79" dur="580">
                                          <p:stCondLst>
                                            <p:cond delay="0"/>
                                          </p:stCondLst>
                                        </p:cTn>
                                        <p:tgtEl>
                                          <p:spTgt spid="13"/>
                                        </p:tgtEl>
                                      </p:cBhvr>
                                    </p:animEffect>
                                    <p:anim calcmode="lin" valueType="num">
                                      <p:cBhvr>
                                        <p:cTn id="8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85" dur="26">
                                          <p:stCondLst>
                                            <p:cond delay="650"/>
                                          </p:stCondLst>
                                        </p:cTn>
                                        <p:tgtEl>
                                          <p:spTgt spid="13"/>
                                        </p:tgtEl>
                                      </p:cBhvr>
                                      <p:to x="100000" y="60000"/>
                                    </p:animScale>
                                    <p:animScale>
                                      <p:cBhvr>
                                        <p:cTn id="86" dur="166" decel="50000">
                                          <p:stCondLst>
                                            <p:cond delay="676"/>
                                          </p:stCondLst>
                                        </p:cTn>
                                        <p:tgtEl>
                                          <p:spTgt spid="13"/>
                                        </p:tgtEl>
                                      </p:cBhvr>
                                      <p:to x="100000" y="100000"/>
                                    </p:animScale>
                                    <p:animScale>
                                      <p:cBhvr>
                                        <p:cTn id="87" dur="26">
                                          <p:stCondLst>
                                            <p:cond delay="1312"/>
                                          </p:stCondLst>
                                        </p:cTn>
                                        <p:tgtEl>
                                          <p:spTgt spid="13"/>
                                        </p:tgtEl>
                                      </p:cBhvr>
                                      <p:to x="100000" y="80000"/>
                                    </p:animScale>
                                    <p:animScale>
                                      <p:cBhvr>
                                        <p:cTn id="88" dur="166" decel="50000">
                                          <p:stCondLst>
                                            <p:cond delay="1338"/>
                                          </p:stCondLst>
                                        </p:cTn>
                                        <p:tgtEl>
                                          <p:spTgt spid="13"/>
                                        </p:tgtEl>
                                      </p:cBhvr>
                                      <p:to x="100000" y="100000"/>
                                    </p:animScale>
                                    <p:animScale>
                                      <p:cBhvr>
                                        <p:cTn id="89" dur="26">
                                          <p:stCondLst>
                                            <p:cond delay="1642"/>
                                          </p:stCondLst>
                                        </p:cTn>
                                        <p:tgtEl>
                                          <p:spTgt spid="13"/>
                                        </p:tgtEl>
                                      </p:cBhvr>
                                      <p:to x="100000" y="90000"/>
                                    </p:animScale>
                                    <p:animScale>
                                      <p:cBhvr>
                                        <p:cTn id="90" dur="166" decel="50000">
                                          <p:stCondLst>
                                            <p:cond delay="1668"/>
                                          </p:stCondLst>
                                        </p:cTn>
                                        <p:tgtEl>
                                          <p:spTgt spid="13"/>
                                        </p:tgtEl>
                                      </p:cBhvr>
                                      <p:to x="100000" y="100000"/>
                                    </p:animScale>
                                    <p:animScale>
                                      <p:cBhvr>
                                        <p:cTn id="91" dur="26">
                                          <p:stCondLst>
                                            <p:cond delay="1808"/>
                                          </p:stCondLst>
                                        </p:cTn>
                                        <p:tgtEl>
                                          <p:spTgt spid="13"/>
                                        </p:tgtEl>
                                      </p:cBhvr>
                                      <p:to x="100000" y="95000"/>
                                    </p:animScale>
                                    <p:animScale>
                                      <p:cBhvr>
                                        <p:cTn id="92" dur="166" decel="50000">
                                          <p:stCondLst>
                                            <p:cond delay="1834"/>
                                          </p:stCondLst>
                                        </p:cTn>
                                        <p:tgtEl>
                                          <p:spTgt spid="13"/>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wipe(down)">
                                      <p:cBhvr>
                                        <p:cTn id="97" dur="580">
                                          <p:stCondLst>
                                            <p:cond delay="0"/>
                                          </p:stCondLst>
                                        </p:cTn>
                                        <p:tgtEl>
                                          <p:spTgt spid="17"/>
                                        </p:tgtEl>
                                      </p:cBhvr>
                                    </p:animEffect>
                                    <p:anim calcmode="lin" valueType="num">
                                      <p:cBhvr>
                                        <p:cTn id="9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03" dur="26">
                                          <p:stCondLst>
                                            <p:cond delay="650"/>
                                          </p:stCondLst>
                                        </p:cTn>
                                        <p:tgtEl>
                                          <p:spTgt spid="17"/>
                                        </p:tgtEl>
                                      </p:cBhvr>
                                      <p:to x="100000" y="60000"/>
                                    </p:animScale>
                                    <p:animScale>
                                      <p:cBhvr>
                                        <p:cTn id="104" dur="166" decel="50000">
                                          <p:stCondLst>
                                            <p:cond delay="676"/>
                                          </p:stCondLst>
                                        </p:cTn>
                                        <p:tgtEl>
                                          <p:spTgt spid="17"/>
                                        </p:tgtEl>
                                      </p:cBhvr>
                                      <p:to x="100000" y="100000"/>
                                    </p:animScale>
                                    <p:animScale>
                                      <p:cBhvr>
                                        <p:cTn id="105" dur="26">
                                          <p:stCondLst>
                                            <p:cond delay="1312"/>
                                          </p:stCondLst>
                                        </p:cTn>
                                        <p:tgtEl>
                                          <p:spTgt spid="17"/>
                                        </p:tgtEl>
                                      </p:cBhvr>
                                      <p:to x="100000" y="80000"/>
                                    </p:animScale>
                                    <p:animScale>
                                      <p:cBhvr>
                                        <p:cTn id="106" dur="166" decel="50000">
                                          <p:stCondLst>
                                            <p:cond delay="1338"/>
                                          </p:stCondLst>
                                        </p:cTn>
                                        <p:tgtEl>
                                          <p:spTgt spid="17"/>
                                        </p:tgtEl>
                                      </p:cBhvr>
                                      <p:to x="100000" y="100000"/>
                                    </p:animScale>
                                    <p:animScale>
                                      <p:cBhvr>
                                        <p:cTn id="107" dur="26">
                                          <p:stCondLst>
                                            <p:cond delay="1642"/>
                                          </p:stCondLst>
                                        </p:cTn>
                                        <p:tgtEl>
                                          <p:spTgt spid="17"/>
                                        </p:tgtEl>
                                      </p:cBhvr>
                                      <p:to x="100000" y="90000"/>
                                    </p:animScale>
                                    <p:animScale>
                                      <p:cBhvr>
                                        <p:cTn id="108" dur="166" decel="50000">
                                          <p:stCondLst>
                                            <p:cond delay="1668"/>
                                          </p:stCondLst>
                                        </p:cTn>
                                        <p:tgtEl>
                                          <p:spTgt spid="17"/>
                                        </p:tgtEl>
                                      </p:cBhvr>
                                      <p:to x="100000" y="100000"/>
                                    </p:animScale>
                                    <p:animScale>
                                      <p:cBhvr>
                                        <p:cTn id="109" dur="26">
                                          <p:stCondLst>
                                            <p:cond delay="1808"/>
                                          </p:stCondLst>
                                        </p:cTn>
                                        <p:tgtEl>
                                          <p:spTgt spid="17"/>
                                        </p:tgtEl>
                                      </p:cBhvr>
                                      <p:to x="100000" y="95000"/>
                                    </p:animScale>
                                    <p:animScale>
                                      <p:cBhvr>
                                        <p:cTn id="110"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6"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1143000"/>
          </a:xfrm>
        </p:spPr>
        <p:txBody>
          <a:bodyPr>
            <a:normAutofit fontScale="90000"/>
          </a:bodyPr>
          <a:lstStyle/>
          <a:p>
            <a:pPr fontAlgn="auto">
              <a:spcAft>
                <a:spcPts val="0"/>
              </a:spcAft>
              <a:defRPr/>
            </a:pPr>
            <a:r>
              <a:rPr lang="en-US" dirty="0" smtClean="0"/>
              <a:t>Independent Practice:</a:t>
            </a:r>
            <a:br>
              <a:rPr lang="en-US" dirty="0" smtClean="0"/>
            </a:br>
            <a:r>
              <a:rPr lang="en-US" dirty="0" smtClean="0"/>
              <a:t>Do # 2, 4, 6, 8 on pages 10 – 11.</a:t>
            </a:r>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Standards:</a:t>
            </a:r>
          </a:p>
        </p:txBody>
      </p:sp>
      <p:sp>
        <p:nvSpPr>
          <p:cNvPr id="15362" name="Content Placeholder 2"/>
          <p:cNvSpPr>
            <a:spLocks noGrp="1"/>
          </p:cNvSpPr>
          <p:nvPr>
            <p:ph sz="quarter" idx="1"/>
          </p:nvPr>
        </p:nvSpPr>
        <p:spPr/>
        <p:txBody>
          <a:bodyPr/>
          <a:lstStyle/>
          <a:p>
            <a:endParaRPr lang="en-US"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Objectives: The students will be able to</a:t>
            </a:r>
            <a:endParaRPr lang="en-US" dirty="0"/>
          </a:p>
        </p:txBody>
      </p:sp>
      <p:sp>
        <p:nvSpPr>
          <p:cNvPr id="16386" name="Content Placeholder 2"/>
          <p:cNvSpPr>
            <a:spLocks noGrp="1"/>
          </p:cNvSpPr>
          <p:nvPr>
            <p:ph sz="quarter" idx="1"/>
          </p:nvPr>
        </p:nvSpPr>
        <p:spPr/>
        <p:txBody>
          <a:bodyPr/>
          <a:lstStyle/>
          <a:p>
            <a:pPr marL="514350" indent="-514350">
              <a:buFont typeface="Franklin Gothic Book" pitchFamily="34" charset="0"/>
              <a:buAutoNum type="alphaLcParenR"/>
            </a:pPr>
            <a:r>
              <a:rPr lang="en-US" sz="3200" smtClean="0"/>
              <a:t>Identify variables in a statistical study.</a:t>
            </a:r>
          </a:p>
          <a:p>
            <a:pPr marL="514350" indent="-514350">
              <a:buFont typeface="Franklin Gothic Book" pitchFamily="34" charset="0"/>
              <a:buAutoNum type="alphaLcParenR"/>
            </a:pPr>
            <a:r>
              <a:rPr lang="en-US" sz="3200" smtClean="0"/>
              <a:t>Distinguish between quantitative and qualitative variables.</a:t>
            </a:r>
          </a:p>
          <a:p>
            <a:pPr marL="514350" indent="-514350">
              <a:buFont typeface="Franklin Gothic Book" pitchFamily="34" charset="0"/>
              <a:buAutoNum type="alphaLcParenR"/>
            </a:pPr>
            <a:r>
              <a:rPr lang="en-US" sz="3200" smtClean="0"/>
              <a:t>Identify populations and samples.</a:t>
            </a:r>
          </a:p>
          <a:p>
            <a:pPr marL="514350" indent="-514350">
              <a:buFont typeface="Franklin Gothic Book" pitchFamily="34" charset="0"/>
              <a:buAutoNum type="alphaLcParenR"/>
            </a:pPr>
            <a:r>
              <a:rPr lang="en-US" sz="3200" smtClean="0"/>
              <a:t>Determine the level of measurement.</a:t>
            </a:r>
          </a:p>
          <a:p>
            <a:pPr marL="514350" indent="-514350">
              <a:buFont typeface="Wingdings 2" pitchFamily="18" charset="2"/>
              <a:buNone/>
            </a:pPr>
            <a:endParaRPr lang="en-US" sz="320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What to learn</a:t>
            </a:r>
          </a:p>
        </p:txBody>
      </p:sp>
      <p:sp>
        <p:nvSpPr>
          <p:cNvPr id="17410" name="Content Placeholder 2"/>
          <p:cNvSpPr>
            <a:spLocks noGrp="1"/>
          </p:cNvSpPr>
          <p:nvPr>
            <p:ph sz="quarter" idx="1"/>
          </p:nvPr>
        </p:nvSpPr>
        <p:spPr/>
        <p:txBody>
          <a:bodyPr/>
          <a:lstStyle/>
          <a:p>
            <a:pPr marL="514350" indent="-514350">
              <a:buFont typeface="Franklin Gothic Book" pitchFamily="34" charset="0"/>
              <a:buAutoNum type="alphaLcParenR"/>
            </a:pPr>
            <a:r>
              <a:rPr lang="en-US" sz="3200" smtClean="0"/>
              <a:t>Definition of statistics.</a:t>
            </a:r>
          </a:p>
          <a:p>
            <a:pPr marL="514350" indent="-514350">
              <a:buFont typeface="Franklin Gothic Book" pitchFamily="34" charset="0"/>
              <a:buAutoNum type="alphaLcParenR"/>
            </a:pPr>
            <a:r>
              <a:rPr lang="en-US" sz="3200" smtClean="0"/>
              <a:t>Definitions of individual and variable.</a:t>
            </a:r>
          </a:p>
          <a:p>
            <a:pPr marL="514350" indent="-514350">
              <a:buFont typeface="Franklin Gothic Book" pitchFamily="34" charset="0"/>
              <a:buAutoNum type="alphaLcParenR"/>
            </a:pPr>
            <a:r>
              <a:rPr lang="en-US" sz="3200" smtClean="0"/>
              <a:t>Difference between quantitative variable and qualitative variable.</a:t>
            </a:r>
          </a:p>
          <a:p>
            <a:pPr marL="514350" indent="-514350">
              <a:buFont typeface="Franklin Gothic Book" pitchFamily="34" charset="0"/>
              <a:buAutoNum type="alphaLcParenR"/>
            </a:pPr>
            <a:r>
              <a:rPr lang="en-US" sz="3200" smtClean="0"/>
              <a:t>Difference between population data and sample data.</a:t>
            </a:r>
          </a:p>
          <a:p>
            <a:pPr marL="514350" indent="-514350">
              <a:buFont typeface="Franklin Gothic Book" pitchFamily="34" charset="0"/>
              <a:buAutoNum type="alphaLcParenR"/>
            </a:pPr>
            <a:r>
              <a:rPr lang="en-US" sz="3200" smtClean="0"/>
              <a:t>Levels of measurement</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A. Statistics</a:t>
            </a:r>
          </a:p>
        </p:txBody>
      </p:sp>
      <p:sp>
        <p:nvSpPr>
          <p:cNvPr id="18434" name="Content Placeholder 2"/>
          <p:cNvSpPr>
            <a:spLocks noGrp="1"/>
          </p:cNvSpPr>
          <p:nvPr>
            <p:ph sz="quarter" idx="1"/>
          </p:nvPr>
        </p:nvSpPr>
        <p:spPr/>
        <p:txBody>
          <a:bodyPr/>
          <a:lstStyle/>
          <a:p>
            <a:r>
              <a:rPr lang="en-US" sz="3200" smtClean="0"/>
              <a:t>Statistics is the study of how to;</a:t>
            </a:r>
          </a:p>
          <a:p>
            <a:pPr lvl="1">
              <a:buFont typeface="Wingdings" pitchFamily="2" charset="2"/>
              <a:buChar char="Ø"/>
            </a:pPr>
            <a:r>
              <a:rPr lang="en-US" sz="3200" smtClean="0"/>
              <a:t>Collect,</a:t>
            </a:r>
          </a:p>
          <a:p>
            <a:pPr lvl="1">
              <a:buFont typeface="Wingdings" pitchFamily="2" charset="2"/>
              <a:buChar char="Ø"/>
            </a:pPr>
            <a:r>
              <a:rPr lang="en-US" sz="3200" smtClean="0"/>
              <a:t>Organize,</a:t>
            </a:r>
          </a:p>
          <a:p>
            <a:pPr lvl="1">
              <a:buFont typeface="Wingdings" pitchFamily="2" charset="2"/>
              <a:buChar char="Ø"/>
            </a:pPr>
            <a:r>
              <a:rPr lang="en-US" sz="3200" smtClean="0"/>
              <a:t>Analyze, and </a:t>
            </a:r>
          </a:p>
          <a:p>
            <a:pPr lvl="1">
              <a:buFont typeface="Wingdings" pitchFamily="2" charset="2"/>
              <a:buChar char="Ø"/>
            </a:pPr>
            <a:r>
              <a:rPr lang="en-US" sz="3200" smtClean="0"/>
              <a:t>Interpret </a:t>
            </a:r>
          </a:p>
          <a:p>
            <a:pPr lvl="2">
              <a:buFont typeface="Wingdings 2" pitchFamily="18" charset="2"/>
              <a:buNone/>
            </a:pPr>
            <a:r>
              <a:rPr lang="en-US" sz="3200" smtClean="0"/>
              <a:t>numerical  information from data.</a:t>
            </a:r>
          </a:p>
          <a:p>
            <a:pPr lvl="1">
              <a:buFont typeface="Wingdings" pitchFamily="2" charset="2"/>
              <a:buChar char="Ø"/>
            </a:pPr>
            <a:endParaRPr lang="en-US" sz="320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B. Individual</a:t>
            </a:r>
          </a:p>
        </p:txBody>
      </p:sp>
      <p:sp>
        <p:nvSpPr>
          <p:cNvPr id="19458" name="Content Placeholder 2"/>
          <p:cNvSpPr>
            <a:spLocks noGrp="1"/>
          </p:cNvSpPr>
          <p:nvPr>
            <p:ph sz="quarter" idx="1"/>
          </p:nvPr>
        </p:nvSpPr>
        <p:spPr>
          <a:xfrm>
            <a:off x="914400" y="1447800"/>
            <a:ext cx="7772400" cy="1066800"/>
          </a:xfrm>
        </p:spPr>
        <p:txBody>
          <a:bodyPr/>
          <a:lstStyle/>
          <a:p>
            <a:r>
              <a:rPr lang="en-US" sz="3200" smtClean="0"/>
              <a:t>Individuals are the people or objects included in the study.</a:t>
            </a:r>
          </a:p>
        </p:txBody>
      </p:sp>
      <p:sp>
        <p:nvSpPr>
          <p:cNvPr id="19459" name="Content Placeholder 2"/>
          <p:cNvSpPr txBox="1">
            <a:spLocks/>
          </p:cNvSpPr>
          <p:nvPr/>
        </p:nvSpPr>
        <p:spPr bwMode="auto">
          <a:xfrm>
            <a:off x="1066800" y="2514600"/>
            <a:ext cx="7772400" cy="3276600"/>
          </a:xfrm>
          <a:prstGeom prst="rect">
            <a:avLst/>
          </a:prstGeom>
          <a:noFill/>
          <a:ln w="9525">
            <a:noFill/>
            <a:miter lim="800000"/>
            <a:headEnd/>
            <a:tailEnd/>
          </a:ln>
        </p:spPr>
        <p:txBody>
          <a:bodyPr/>
          <a:lstStyle/>
          <a:p>
            <a:pPr marL="273050" indent="-273050">
              <a:spcBef>
                <a:spcPts val="575"/>
              </a:spcBef>
              <a:buClr>
                <a:schemeClr val="accent1"/>
              </a:buClr>
              <a:buSzPct val="85000"/>
            </a:pPr>
            <a:r>
              <a:rPr lang="en-US" sz="3200">
                <a:latin typeface="Perpetua" pitchFamily="18" charset="0"/>
              </a:rPr>
              <a:t>Example :</a:t>
            </a:r>
          </a:p>
          <a:p>
            <a:pPr marL="273050" indent="-273050">
              <a:spcBef>
                <a:spcPts val="575"/>
              </a:spcBef>
              <a:buClr>
                <a:schemeClr val="accent1"/>
              </a:buClr>
              <a:buSzPct val="85000"/>
            </a:pPr>
            <a:r>
              <a:rPr lang="en-US" sz="3200">
                <a:latin typeface="Perpetua" pitchFamily="18" charset="0"/>
              </a:rPr>
              <a:t>	If we want to do a study about the people who have climbed Mt. Everest, then the </a:t>
            </a:r>
            <a:r>
              <a:rPr lang="en-US" sz="3200">
                <a:solidFill>
                  <a:srgbClr val="FF0000"/>
                </a:solidFill>
                <a:latin typeface="Perpetua" pitchFamily="18" charset="0"/>
              </a:rPr>
              <a:t>individuals</a:t>
            </a:r>
            <a:r>
              <a:rPr lang="en-US" sz="3200">
                <a:latin typeface="Perpetua" pitchFamily="18" charset="0"/>
              </a:rPr>
              <a:t> in the study are </a:t>
            </a:r>
            <a:r>
              <a:rPr lang="en-US" sz="3200">
                <a:solidFill>
                  <a:srgbClr val="002060"/>
                </a:solidFill>
                <a:latin typeface="Perpetua" pitchFamily="18" charset="0"/>
              </a:rPr>
              <a:t>all people who have actually made it to the summit</a:t>
            </a:r>
            <a:r>
              <a:rPr lang="en-US" sz="3200">
                <a:latin typeface="Perpetua" pitchFamily="18" charset="0"/>
              </a:rPr>
              <a:t>. </a:t>
            </a:r>
          </a:p>
          <a:p>
            <a:pPr marL="273050" indent="-273050">
              <a:spcBef>
                <a:spcPts val="575"/>
              </a:spcBef>
              <a:buClr>
                <a:schemeClr val="accent1"/>
              </a:buClr>
              <a:buSzPct val="85000"/>
            </a:pPr>
            <a:endParaRPr lang="en-US" sz="3200">
              <a:latin typeface="Perpetua" pitchFamily="18" charset="0"/>
            </a:endParaRPr>
          </a:p>
          <a:p>
            <a:pPr marL="273050" indent="-273050">
              <a:spcBef>
                <a:spcPts val="575"/>
              </a:spcBef>
              <a:buClr>
                <a:schemeClr val="accent1"/>
              </a:buClr>
              <a:buSzPct val="85000"/>
            </a:pPr>
            <a:r>
              <a:rPr lang="en-US" sz="3200">
                <a:latin typeface="Perpetua" pitchFamily="18" charset="0"/>
              </a:rPr>
              <a:t>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C. Variable</a:t>
            </a:r>
          </a:p>
        </p:txBody>
      </p:sp>
      <p:sp>
        <p:nvSpPr>
          <p:cNvPr id="3" name="Content Placeholder 2"/>
          <p:cNvSpPr>
            <a:spLocks noGrp="1"/>
          </p:cNvSpPr>
          <p:nvPr>
            <p:ph sz="quarter" idx="1"/>
          </p:nvPr>
        </p:nvSpPr>
        <p:spPr>
          <a:xfrm>
            <a:off x="914400" y="1447800"/>
            <a:ext cx="7772400" cy="990600"/>
          </a:xfrm>
        </p:spPr>
        <p:txBody>
          <a:bodyPr>
            <a:normAutofit lnSpcReduction="10000"/>
          </a:bodyPr>
          <a:lstStyle/>
          <a:p>
            <a:pPr marL="274320" indent="-274320" fontAlgn="auto">
              <a:spcBef>
                <a:spcPts val="580"/>
              </a:spcBef>
              <a:spcAft>
                <a:spcPts val="0"/>
              </a:spcAft>
              <a:buFont typeface="Wingdings 2"/>
              <a:buChar char=""/>
              <a:defRPr/>
            </a:pPr>
            <a:r>
              <a:rPr lang="en-US" sz="3200" dirty="0" smtClean="0"/>
              <a:t>A variable is the characteristic of the individual to be measured or observed.</a:t>
            </a:r>
            <a:endParaRPr lang="en-US" sz="3200" dirty="0"/>
          </a:p>
        </p:txBody>
      </p:sp>
      <p:sp>
        <p:nvSpPr>
          <p:cNvPr id="20483" name="Content Placeholder 2"/>
          <p:cNvSpPr txBox="1">
            <a:spLocks/>
          </p:cNvSpPr>
          <p:nvPr/>
        </p:nvSpPr>
        <p:spPr bwMode="auto">
          <a:xfrm>
            <a:off x="914400" y="2514600"/>
            <a:ext cx="7772400" cy="4572000"/>
          </a:xfrm>
          <a:prstGeom prst="rect">
            <a:avLst/>
          </a:prstGeom>
          <a:noFill/>
          <a:ln w="9525">
            <a:noFill/>
            <a:miter lim="800000"/>
            <a:headEnd/>
            <a:tailEnd/>
          </a:ln>
        </p:spPr>
        <p:txBody>
          <a:bodyPr/>
          <a:lstStyle/>
          <a:p>
            <a:pPr marL="273050" indent="-273050">
              <a:spcBef>
                <a:spcPts val="575"/>
              </a:spcBef>
              <a:buClr>
                <a:schemeClr val="accent1"/>
              </a:buClr>
              <a:buSzPct val="85000"/>
            </a:pPr>
            <a:r>
              <a:rPr lang="en-US" sz="3200">
                <a:latin typeface="Perpetua" pitchFamily="18" charset="0"/>
              </a:rPr>
              <a:t>Example:</a:t>
            </a:r>
          </a:p>
          <a:p>
            <a:pPr marL="273050" indent="-273050">
              <a:spcBef>
                <a:spcPts val="575"/>
              </a:spcBef>
              <a:buClr>
                <a:schemeClr val="accent1"/>
              </a:buClr>
              <a:buSzPct val="85000"/>
            </a:pPr>
            <a:r>
              <a:rPr lang="en-US" sz="3200">
                <a:latin typeface="Perpetua" pitchFamily="18" charset="0"/>
              </a:rPr>
              <a:t>	One variable might be the </a:t>
            </a:r>
            <a:r>
              <a:rPr lang="en-US" sz="3200">
                <a:solidFill>
                  <a:srgbClr val="0070C0"/>
                </a:solidFill>
                <a:latin typeface="Perpetua" pitchFamily="18" charset="0"/>
              </a:rPr>
              <a:t>height</a:t>
            </a:r>
            <a:r>
              <a:rPr lang="en-US" sz="3200">
                <a:latin typeface="Perpetua" pitchFamily="18" charset="0"/>
              </a:rPr>
              <a:t> of the individual who climbed Mt. Everest. Other variables might be </a:t>
            </a:r>
            <a:r>
              <a:rPr lang="en-US" sz="3200">
                <a:solidFill>
                  <a:srgbClr val="0070C0"/>
                </a:solidFill>
                <a:latin typeface="Perpetua" pitchFamily="18" charset="0"/>
              </a:rPr>
              <a:t>age</a:t>
            </a:r>
            <a:r>
              <a:rPr lang="en-US" sz="3200">
                <a:latin typeface="Perpetua" pitchFamily="18" charset="0"/>
              </a:rPr>
              <a:t>, </a:t>
            </a:r>
            <a:r>
              <a:rPr lang="en-US" sz="3200">
                <a:solidFill>
                  <a:srgbClr val="0070C0"/>
                </a:solidFill>
                <a:latin typeface="Perpetua" pitchFamily="18" charset="0"/>
              </a:rPr>
              <a:t>weight</a:t>
            </a:r>
            <a:r>
              <a:rPr lang="en-US" sz="3200">
                <a:latin typeface="Perpetua" pitchFamily="18" charset="0"/>
              </a:rPr>
              <a:t>, </a:t>
            </a:r>
            <a:r>
              <a:rPr lang="en-US" sz="3200">
                <a:solidFill>
                  <a:srgbClr val="0070C0"/>
                </a:solidFill>
                <a:latin typeface="Perpetua" pitchFamily="18" charset="0"/>
              </a:rPr>
              <a:t>gender</a:t>
            </a:r>
            <a:r>
              <a:rPr lang="en-US" sz="3200">
                <a:latin typeface="Perpetua" pitchFamily="18" charset="0"/>
              </a:rPr>
              <a:t>, </a:t>
            </a:r>
            <a:r>
              <a:rPr lang="en-US" sz="3200">
                <a:solidFill>
                  <a:srgbClr val="0070C0"/>
                </a:solidFill>
                <a:latin typeface="Perpetua" pitchFamily="18" charset="0"/>
              </a:rPr>
              <a:t>nationality</a:t>
            </a:r>
            <a:r>
              <a:rPr lang="en-US" sz="3200">
                <a:latin typeface="Perpetua" pitchFamily="18" charset="0"/>
              </a:rPr>
              <a:t>, </a:t>
            </a:r>
            <a:r>
              <a:rPr lang="en-US" sz="3200">
                <a:solidFill>
                  <a:srgbClr val="0070C0"/>
                </a:solidFill>
                <a:latin typeface="Perpetua" pitchFamily="18" charset="0"/>
              </a:rPr>
              <a:t>income</a:t>
            </a:r>
            <a:r>
              <a:rPr lang="en-US" sz="3200">
                <a:latin typeface="Perpetua" pitchFamily="18" charset="0"/>
              </a:rPr>
              <a:t>.</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D. Types of variable</a:t>
            </a:r>
          </a:p>
        </p:txBody>
      </p:sp>
      <p:sp>
        <p:nvSpPr>
          <p:cNvPr id="4" name="Rectangle 3"/>
          <p:cNvSpPr/>
          <p:nvPr/>
        </p:nvSpPr>
        <p:spPr>
          <a:xfrm>
            <a:off x="228600" y="1371600"/>
            <a:ext cx="4114800" cy="4800600"/>
          </a:xfrm>
          <a:prstGeom prst="rect">
            <a:avLst/>
          </a:prstGeom>
          <a:solidFill>
            <a:srgbClr val="FFFF00"/>
          </a:solidFill>
          <a:ln>
            <a:solidFill>
              <a:srgbClr val="FFFF00"/>
            </a:solidFill>
          </a:ln>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92D050"/>
              </a:solidFill>
            </a:endParaRPr>
          </a:p>
        </p:txBody>
      </p:sp>
      <p:sp>
        <p:nvSpPr>
          <p:cNvPr id="3" name="Content Placeholder 2"/>
          <p:cNvSpPr>
            <a:spLocks noGrp="1"/>
          </p:cNvSpPr>
          <p:nvPr>
            <p:ph sz="quarter" idx="1"/>
          </p:nvPr>
        </p:nvSpPr>
        <p:spPr>
          <a:xfrm>
            <a:off x="304800" y="1371600"/>
            <a:ext cx="3962400" cy="4572000"/>
          </a:xfrm>
          <a:effectLst>
            <a:outerShdw blurRad="444500" dist="50800" dir="5400000" sx="120000" sy="120000" algn="ctr" rotWithShape="0">
              <a:srgbClr val="000000">
                <a:alpha val="54000"/>
              </a:srgbClr>
            </a:outerShdw>
          </a:effectLst>
        </p:spPr>
        <p:txBody>
          <a:bodyPr>
            <a:normAutofit fontScale="92500"/>
          </a:bodyPr>
          <a:lstStyle/>
          <a:p>
            <a:pPr marL="274320" indent="-274320" fontAlgn="auto">
              <a:spcBef>
                <a:spcPts val="580"/>
              </a:spcBef>
              <a:spcAft>
                <a:spcPts val="0"/>
              </a:spcAft>
              <a:buFont typeface="Wingdings 2"/>
              <a:buNone/>
              <a:defRPr/>
            </a:pPr>
            <a:r>
              <a:rPr lang="en-US" sz="3600" b="1" dirty="0" smtClean="0"/>
              <a:t>Quantitative Variable</a:t>
            </a:r>
          </a:p>
          <a:p>
            <a:pPr marL="274320" indent="-274320" fontAlgn="auto">
              <a:spcBef>
                <a:spcPts val="580"/>
              </a:spcBef>
              <a:spcAft>
                <a:spcPts val="0"/>
              </a:spcAft>
              <a:buFont typeface="Wingdings" pitchFamily="2" charset="2"/>
              <a:buChar char="Ø"/>
              <a:defRPr/>
            </a:pPr>
            <a:r>
              <a:rPr lang="en-US" sz="2800" dirty="0" smtClean="0"/>
              <a:t>It has a value or numerical measurement for which operations such as addition or averaging make sense.</a:t>
            </a:r>
          </a:p>
          <a:p>
            <a:pPr marL="274320" indent="-274320" fontAlgn="auto">
              <a:spcBef>
                <a:spcPts val="580"/>
              </a:spcBef>
              <a:spcAft>
                <a:spcPts val="0"/>
              </a:spcAft>
              <a:buFont typeface="Wingdings 2"/>
              <a:buNone/>
              <a:defRPr/>
            </a:pPr>
            <a:r>
              <a:rPr lang="en-US" sz="2800" dirty="0" smtClean="0"/>
              <a:t>Example: For the Mt. Everest climbers, variables such as </a:t>
            </a:r>
            <a:r>
              <a:rPr lang="en-US" sz="2800" dirty="0" smtClean="0">
                <a:solidFill>
                  <a:srgbClr val="C00000"/>
                </a:solidFill>
              </a:rPr>
              <a:t>(a) height</a:t>
            </a:r>
            <a:r>
              <a:rPr lang="en-US" sz="2800" dirty="0" smtClean="0"/>
              <a:t>, </a:t>
            </a:r>
            <a:r>
              <a:rPr lang="en-US" sz="2800" dirty="0" smtClean="0">
                <a:solidFill>
                  <a:srgbClr val="C00000"/>
                </a:solidFill>
              </a:rPr>
              <a:t>(b) weight</a:t>
            </a:r>
            <a:r>
              <a:rPr lang="en-US" sz="2800" dirty="0" smtClean="0"/>
              <a:t>, </a:t>
            </a:r>
            <a:r>
              <a:rPr lang="en-US" sz="2800" dirty="0" smtClean="0">
                <a:solidFill>
                  <a:srgbClr val="C00000"/>
                </a:solidFill>
              </a:rPr>
              <a:t>(c) age</a:t>
            </a:r>
            <a:r>
              <a:rPr lang="en-US" sz="2800" dirty="0" smtClean="0"/>
              <a:t>, and </a:t>
            </a:r>
            <a:r>
              <a:rPr lang="en-US" sz="2800" dirty="0" smtClean="0">
                <a:solidFill>
                  <a:srgbClr val="C00000"/>
                </a:solidFill>
              </a:rPr>
              <a:t>(d) income</a:t>
            </a:r>
            <a:r>
              <a:rPr lang="en-US" sz="2800" dirty="0" smtClean="0"/>
              <a:t> are quantitative.</a:t>
            </a:r>
            <a:endParaRPr lang="en-US" sz="2800" dirty="0"/>
          </a:p>
        </p:txBody>
      </p:sp>
      <p:sp>
        <p:nvSpPr>
          <p:cNvPr id="6" name="Rectangle 5"/>
          <p:cNvSpPr/>
          <p:nvPr/>
        </p:nvSpPr>
        <p:spPr>
          <a:xfrm>
            <a:off x="4419600" y="1371600"/>
            <a:ext cx="4114800" cy="4800600"/>
          </a:xfrm>
          <a:prstGeom prst="rect">
            <a:avLst/>
          </a:prstGeom>
          <a:solidFill>
            <a:srgbClr val="00B050"/>
          </a:solidFill>
          <a:ln>
            <a:solidFill>
              <a:srgbClr val="FFFF00"/>
            </a:solidFill>
          </a:ln>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92D050"/>
              </a:solidFill>
            </a:endParaRPr>
          </a:p>
        </p:txBody>
      </p:sp>
      <p:sp>
        <p:nvSpPr>
          <p:cNvPr id="7" name="Content Placeholder 2"/>
          <p:cNvSpPr txBox="1">
            <a:spLocks/>
          </p:cNvSpPr>
          <p:nvPr/>
        </p:nvSpPr>
        <p:spPr>
          <a:xfrm>
            <a:off x="4495800" y="1371600"/>
            <a:ext cx="3962400" cy="4572000"/>
          </a:xfrm>
          <a:prstGeom prst="rect">
            <a:avLst/>
          </a:prstGeom>
          <a:effectLst>
            <a:outerShdw blurRad="444500" dist="50800" dir="5400000" sx="120000" sy="120000" algn="ctr" rotWithShape="0">
              <a:srgbClr val="000000">
                <a:alpha val="54000"/>
              </a:srgbClr>
            </a:outerShdw>
          </a:effectLst>
        </p:spPr>
        <p:txBody>
          <a:bodyPr>
            <a:normAutofit/>
          </a:bodyPr>
          <a:lstStyle/>
          <a:p>
            <a:pPr marL="274320" indent="-274320" fontAlgn="auto">
              <a:spcBef>
                <a:spcPts val="580"/>
              </a:spcBef>
              <a:spcAft>
                <a:spcPts val="0"/>
              </a:spcAft>
              <a:buClr>
                <a:schemeClr val="accent1"/>
              </a:buClr>
              <a:buSzPct val="85000"/>
              <a:buFont typeface="Wingdings 2"/>
              <a:buNone/>
              <a:defRPr/>
            </a:pPr>
            <a:r>
              <a:rPr lang="en-US" sz="3600" b="1" dirty="0">
                <a:latin typeface="+mn-lt"/>
              </a:rPr>
              <a:t>Qualitative Variable</a:t>
            </a:r>
          </a:p>
          <a:p>
            <a:pPr marL="274320" indent="-274320" fontAlgn="auto">
              <a:spcBef>
                <a:spcPts val="580"/>
              </a:spcBef>
              <a:spcAft>
                <a:spcPts val="0"/>
              </a:spcAft>
              <a:buClr>
                <a:schemeClr val="accent1"/>
              </a:buClr>
              <a:buSzPct val="85000"/>
              <a:buFont typeface="Wingdings" pitchFamily="2" charset="2"/>
              <a:buChar char="Ø"/>
              <a:defRPr/>
            </a:pPr>
            <a:r>
              <a:rPr lang="en-US" sz="2800" dirty="0">
                <a:latin typeface="+mn-lt"/>
              </a:rPr>
              <a:t>It describes an individual by placing the individual into a category or group.</a:t>
            </a:r>
          </a:p>
          <a:p>
            <a:pPr marL="274320" indent="-274320" fontAlgn="auto">
              <a:spcBef>
                <a:spcPts val="580"/>
              </a:spcBef>
              <a:spcAft>
                <a:spcPts val="0"/>
              </a:spcAft>
              <a:buClr>
                <a:schemeClr val="accent1"/>
              </a:buClr>
              <a:buSzPct val="85000"/>
              <a:buFont typeface="Wingdings 2"/>
              <a:buNone/>
              <a:defRPr/>
            </a:pPr>
            <a:r>
              <a:rPr lang="en-US" sz="2800" dirty="0">
                <a:latin typeface="+mn-lt"/>
              </a:rPr>
              <a:t>Example: For the Mt. Everest climbers, variables such as </a:t>
            </a:r>
            <a:r>
              <a:rPr lang="en-US" sz="2800" dirty="0">
                <a:solidFill>
                  <a:srgbClr val="C00000"/>
                </a:solidFill>
                <a:latin typeface="+mn-lt"/>
              </a:rPr>
              <a:t>(a</a:t>
            </a:r>
            <a:r>
              <a:rPr lang="en-US" sz="2800">
                <a:solidFill>
                  <a:srgbClr val="C00000"/>
                </a:solidFill>
                <a:latin typeface="+mn-lt"/>
              </a:rPr>
              <a:t>) gender</a:t>
            </a:r>
            <a:r>
              <a:rPr lang="en-US" sz="2800">
                <a:latin typeface="+mn-lt"/>
              </a:rPr>
              <a:t> </a:t>
            </a:r>
            <a:r>
              <a:rPr lang="en-US" sz="2800" dirty="0">
                <a:latin typeface="+mn-lt"/>
              </a:rPr>
              <a:t>and </a:t>
            </a:r>
            <a:r>
              <a:rPr lang="en-US" sz="2800" dirty="0">
                <a:solidFill>
                  <a:srgbClr val="C00000"/>
                </a:solidFill>
                <a:latin typeface="+mn-lt"/>
              </a:rPr>
              <a:t>(b) nationality</a:t>
            </a:r>
            <a:r>
              <a:rPr lang="en-US" sz="2800" dirty="0">
                <a:latin typeface="+mn-lt"/>
              </a:rPr>
              <a:t> are qualitative.</a:t>
            </a:r>
            <a:endParaRPr lang="en-US" sz="2800" dirty="0">
              <a:latin typeface="+mn-lt"/>
            </a:endParaRP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ln w="38100"/>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311</TotalTime>
  <Words>1141</Words>
  <Application>Microsoft Office PowerPoint</Application>
  <PresentationFormat>On-screen Show (4:3)</PresentationFormat>
  <Paragraphs>125</Paragraphs>
  <Slides>21</Slides>
  <Notes>0</Notes>
  <HiddenSlides>0</HiddenSlides>
  <MMClips>0</MMClips>
  <ScaleCrop>false</ScaleCrop>
  <HeadingPairs>
    <vt:vector size="6" baseType="variant">
      <vt:variant>
        <vt:lpstr>Fonts Used</vt:lpstr>
      </vt:variant>
      <vt:variant>
        <vt:i4>6</vt:i4>
      </vt:variant>
      <vt:variant>
        <vt:lpstr>Design Template</vt:lpstr>
      </vt:variant>
      <vt:variant>
        <vt:i4>5</vt:i4>
      </vt:variant>
      <vt:variant>
        <vt:lpstr>Slide Titles</vt:lpstr>
      </vt:variant>
      <vt:variant>
        <vt:i4>21</vt:i4>
      </vt:variant>
    </vt:vector>
  </HeadingPairs>
  <TitlesOfParts>
    <vt:vector size="32" baseType="lpstr">
      <vt:lpstr>Perpetua</vt:lpstr>
      <vt:lpstr>Arial</vt:lpstr>
      <vt:lpstr>Franklin Gothic Book</vt:lpstr>
      <vt:lpstr>Wingdings 2</vt:lpstr>
      <vt:lpstr>Calibri</vt:lpstr>
      <vt:lpstr>Wingdings</vt:lpstr>
      <vt:lpstr>Equity</vt:lpstr>
      <vt:lpstr>Equity</vt:lpstr>
      <vt:lpstr>Equity</vt:lpstr>
      <vt:lpstr>Equity</vt:lpstr>
      <vt:lpstr>Equity</vt:lpstr>
      <vt:lpstr>Basic Terminologies in Statistics</vt:lpstr>
      <vt:lpstr>Anticipatory Set:</vt:lpstr>
      <vt:lpstr>Standards:</vt:lpstr>
      <vt:lpstr>Objectives: The students will be able to</vt:lpstr>
      <vt:lpstr>What to learn</vt:lpstr>
      <vt:lpstr>A. Statistics</vt:lpstr>
      <vt:lpstr>B. Individual</vt:lpstr>
      <vt:lpstr>C. Variable</vt:lpstr>
      <vt:lpstr>D. Types of variable</vt:lpstr>
      <vt:lpstr>E. Population Data</vt:lpstr>
      <vt:lpstr>F. Sample Data</vt:lpstr>
      <vt:lpstr>G. Guided Exercises</vt:lpstr>
      <vt:lpstr>G. Guided Exercises</vt:lpstr>
      <vt:lpstr>G. Guided Exercises</vt:lpstr>
      <vt:lpstr>G. Guided Exercises</vt:lpstr>
      <vt:lpstr>H. Levels of Measurement</vt:lpstr>
      <vt:lpstr>Slide 17</vt:lpstr>
      <vt:lpstr>Slide 18</vt:lpstr>
      <vt:lpstr>Slide 19</vt:lpstr>
      <vt:lpstr>Slide 20</vt:lpstr>
      <vt:lpstr>Independent Practice: Do # 2, 4, 6, 8 on pages 10 –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Terminologies in Statistics</dc:title>
  <dc:creator>Alejandrino Rabutan</dc:creator>
  <cp:lastModifiedBy>svalluru</cp:lastModifiedBy>
  <cp:revision>36</cp:revision>
  <dcterms:created xsi:type="dcterms:W3CDTF">2010-08-21T23:01:31Z</dcterms:created>
  <dcterms:modified xsi:type="dcterms:W3CDTF">2013-01-28T14:32:48Z</dcterms:modified>
</cp:coreProperties>
</file>